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3" r:id="rId25"/>
    <p:sldId id="284" r:id="rId26"/>
    <p:sldId id="285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0023"/>
    <a:srgbClr val="D90032"/>
    <a:srgbClr val="D90019"/>
    <a:srgbClr val="D9000F"/>
    <a:srgbClr val="D2232A"/>
    <a:srgbClr val="D90005"/>
    <a:srgbClr val="D20A23"/>
    <a:srgbClr val="CA0A23"/>
    <a:srgbClr val="DC2323"/>
    <a:srgbClr val="D919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22" d="100"/>
          <a:sy n="122" d="100"/>
        </p:scale>
        <p:origin x="120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8CA63-F33E-4059-8F36-A8B7BCF027CB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A0379-E27F-497D-8343-B05E49255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5457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3126B-B0A6-4C10-AA19-A7886C3082EE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49404-F838-428A-A322-52CD51842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838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D2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8" t="3139" r="3429"/>
          <a:stretch/>
        </p:blipFill>
        <p:spPr>
          <a:xfrm>
            <a:off x="-12578" y="491293"/>
            <a:ext cx="9144000" cy="23488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" t="29366" r="-97" b="21633"/>
          <a:stretch/>
        </p:blipFill>
        <p:spPr>
          <a:xfrm>
            <a:off x="-12578" y="6096000"/>
            <a:ext cx="9156577" cy="4603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9"/>
          <a:stretch/>
        </p:blipFill>
        <p:spPr>
          <a:xfrm>
            <a:off x="2809365" y="3124200"/>
            <a:ext cx="3525270" cy="1592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9"/>
          <a:stretch/>
        </p:blipFill>
        <p:spPr>
          <a:xfrm>
            <a:off x="3011978" y="4829797"/>
            <a:ext cx="3120044" cy="682563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532256" y="5548056"/>
            <a:ext cx="4079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sto MT" pitchFamily="18" charset="0"/>
              </a:rPr>
              <a:t>Karen A. Wager  </a:t>
            </a:r>
            <a:r>
              <a:rPr lang="en-US" sz="1200" dirty="0" smtClean="0">
                <a:solidFill>
                  <a:schemeClr val="bg1"/>
                </a:solidFill>
                <a:latin typeface="Calisto MT" pitchFamily="18" charset="0"/>
              </a:rPr>
              <a:t>|</a:t>
            </a:r>
            <a:r>
              <a:rPr lang="en-US" sz="1200" baseline="0" dirty="0" smtClean="0">
                <a:latin typeface="Calisto MT" pitchFamily="18" charset="0"/>
              </a:rPr>
              <a:t> Frances Wickham Lee  </a:t>
            </a:r>
            <a:r>
              <a:rPr lang="en-US" sz="1200" baseline="0" dirty="0" smtClean="0">
                <a:solidFill>
                  <a:schemeClr val="bg1"/>
                </a:solidFill>
                <a:latin typeface="Calisto MT" pitchFamily="18" charset="0"/>
              </a:rPr>
              <a:t>| </a:t>
            </a:r>
            <a:r>
              <a:rPr lang="en-US" sz="1200" baseline="0" dirty="0" smtClean="0">
                <a:latin typeface="Calisto MT" pitchFamily="18" charset="0"/>
              </a:rPr>
              <a:t> John P. Glaser</a:t>
            </a:r>
            <a:r>
              <a:rPr lang="en-US" sz="1200" dirty="0" smtClean="0">
                <a:latin typeface="Calisto MT" pitchFamily="18" charset="0"/>
              </a:rPr>
              <a:t> </a:t>
            </a:r>
            <a:endParaRPr lang="en-US" sz="1200" dirty="0">
              <a:latin typeface="Calisto MT" pitchFamily="18" charset="0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2895600" y="4716520"/>
            <a:ext cx="335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618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8" t="3139" r="3429"/>
          <a:stretch/>
        </p:blipFill>
        <p:spPr>
          <a:xfrm>
            <a:off x="-12578" y="491293"/>
            <a:ext cx="9144000" cy="23488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622" y="609600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798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5806"/>
            <a:ext cx="9144000" cy="2621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D2232A"/>
              </a:buClr>
              <a:defRPr/>
            </a:lvl1pPr>
            <a:lvl2pPr marL="742950" indent="-285750"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Slide Number Placeholder 3"/>
          <p:cNvSpPr txBox="1">
            <a:spLocks/>
          </p:cNvSpPr>
          <p:nvPr userDrawn="1"/>
        </p:nvSpPr>
        <p:spPr>
          <a:xfrm>
            <a:off x="457200" y="6553200"/>
            <a:ext cx="8305800" cy="2870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</a:rPr>
              <a:t>Health Care Information Systems:</a:t>
            </a:r>
            <a:r>
              <a:rPr lang="en-US" baseline="0" dirty="0" smtClean="0">
                <a:solidFill>
                  <a:schemeClr val="tx1"/>
                </a:solidFill>
              </a:rPr>
              <a:t> A Practical Approach for Health Care Management 3</a:t>
            </a:r>
            <a:r>
              <a:rPr lang="en-US" baseline="30000" dirty="0" smtClean="0">
                <a:solidFill>
                  <a:schemeClr val="tx1"/>
                </a:solidFill>
              </a:rPr>
              <a:t>rd</a:t>
            </a:r>
            <a:r>
              <a:rPr lang="en-US" baseline="0" dirty="0" smtClean="0">
                <a:solidFill>
                  <a:schemeClr val="tx1"/>
                </a:solidFill>
              </a:rPr>
              <a:t> Edition  	  K. Wager, F. Lee, &amp; J. Glaser  	                    </a:t>
            </a:r>
            <a:fld id="{48AD39EC-489F-49FC-A496-52FBFF0A6B92}" type="slidenum">
              <a:rPr lang="en-US" baseline="0" smtClean="0">
                <a:solidFill>
                  <a:schemeClr val="tx1"/>
                </a:solidFill>
              </a:r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87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5806"/>
            <a:ext cx="9144000" cy="262194"/>
          </a:xfrm>
          <a:prstGeom prst="rect">
            <a:avLst/>
          </a:prstGeom>
        </p:spPr>
      </p:pic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457200" y="6553200"/>
            <a:ext cx="8305800" cy="2870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</a:rPr>
              <a:t>Health Care Information Systems:</a:t>
            </a:r>
            <a:r>
              <a:rPr lang="en-US" baseline="0" dirty="0" smtClean="0">
                <a:solidFill>
                  <a:schemeClr val="tx1"/>
                </a:solidFill>
              </a:rPr>
              <a:t> A Practical Approach for Health Care Management 3</a:t>
            </a:r>
            <a:r>
              <a:rPr lang="en-US" baseline="30000" dirty="0" smtClean="0">
                <a:solidFill>
                  <a:schemeClr val="tx1"/>
                </a:solidFill>
              </a:rPr>
              <a:t>rd</a:t>
            </a:r>
            <a:r>
              <a:rPr lang="en-US" baseline="0" dirty="0" smtClean="0">
                <a:solidFill>
                  <a:schemeClr val="tx1"/>
                </a:solidFill>
              </a:rPr>
              <a:t> Edition  	  K. Wager, F. Lee, &amp; J. Glaser  	                    </a:t>
            </a:r>
            <a:fld id="{48AD39EC-489F-49FC-A496-52FBFF0A6B92}" type="slidenum">
              <a:rPr lang="en-US" baseline="0" smtClean="0">
                <a:solidFill>
                  <a:schemeClr val="tx1"/>
                </a:solidFill>
              </a:r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328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5806"/>
            <a:ext cx="9144000" cy="262194"/>
          </a:xfrm>
          <a:prstGeom prst="rect">
            <a:avLst/>
          </a:prstGeom>
        </p:spPr>
      </p:pic>
      <p:sp>
        <p:nvSpPr>
          <p:cNvPr id="12" name="Slide Number Placeholder 3"/>
          <p:cNvSpPr txBox="1">
            <a:spLocks/>
          </p:cNvSpPr>
          <p:nvPr userDrawn="1"/>
        </p:nvSpPr>
        <p:spPr>
          <a:xfrm>
            <a:off x="457200" y="6553200"/>
            <a:ext cx="8305800" cy="2870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</a:rPr>
              <a:t>Health Care Information Systems:</a:t>
            </a:r>
            <a:r>
              <a:rPr lang="en-US" baseline="0" dirty="0" smtClean="0">
                <a:solidFill>
                  <a:schemeClr val="tx1"/>
                </a:solidFill>
              </a:rPr>
              <a:t> A Practical Approach for Health Care Management 3</a:t>
            </a:r>
            <a:r>
              <a:rPr lang="en-US" baseline="30000" dirty="0" smtClean="0">
                <a:solidFill>
                  <a:schemeClr val="tx1"/>
                </a:solidFill>
              </a:rPr>
              <a:t>rd</a:t>
            </a:r>
            <a:r>
              <a:rPr lang="en-US" baseline="0" dirty="0" smtClean="0">
                <a:solidFill>
                  <a:schemeClr val="tx1"/>
                </a:solidFill>
              </a:rPr>
              <a:t> Edition  	  K. Wager, F. Lee, &amp; J. Glaser  	                    </a:t>
            </a:r>
            <a:fld id="{48AD39EC-489F-49FC-A496-52FBFF0A6B92}" type="slidenum">
              <a:rPr lang="en-US" baseline="0" smtClean="0">
                <a:solidFill>
                  <a:schemeClr val="tx1"/>
                </a:solidFill>
              </a:r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442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5806"/>
            <a:ext cx="9144000" cy="262194"/>
          </a:xfrm>
          <a:prstGeom prst="rect">
            <a:avLst/>
          </a:prstGeom>
        </p:spPr>
      </p:pic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457200" y="6553200"/>
            <a:ext cx="8305800" cy="2870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</a:rPr>
              <a:t>Health Care Information Systems:</a:t>
            </a:r>
            <a:r>
              <a:rPr lang="en-US" baseline="0" dirty="0" smtClean="0">
                <a:solidFill>
                  <a:schemeClr val="tx1"/>
                </a:solidFill>
              </a:rPr>
              <a:t> A Practical Approach for Health Care Management 3</a:t>
            </a:r>
            <a:r>
              <a:rPr lang="en-US" baseline="30000" dirty="0" smtClean="0">
                <a:solidFill>
                  <a:schemeClr val="tx1"/>
                </a:solidFill>
              </a:rPr>
              <a:t>rd</a:t>
            </a:r>
            <a:r>
              <a:rPr lang="en-US" baseline="0" dirty="0" smtClean="0">
                <a:solidFill>
                  <a:schemeClr val="tx1"/>
                </a:solidFill>
              </a:rPr>
              <a:t> Edition  	  K. Wager, F. Lee, &amp; J. Glaser  	                    </a:t>
            </a:r>
            <a:fld id="{48AD39EC-489F-49FC-A496-52FBFF0A6B92}" type="slidenum">
              <a:rPr lang="en-US" baseline="0" smtClean="0">
                <a:solidFill>
                  <a:schemeClr val="tx1"/>
                </a:solidFill>
              </a:r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663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85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2" r:id="rId4"/>
    <p:sldLayoutId id="2147483654" r:id="rId5"/>
    <p:sldLayoutId id="2147483655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innerShdw blurRad="114300">
              <a:srgbClr val="D90023"/>
            </a:innerShdw>
          </a:effectLst>
          <a:latin typeface="Calisto MT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D2232A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>
            <a:lumMod val="65000"/>
            <a:lumOff val="35000"/>
          </a:schemeClr>
        </a:buClr>
        <a:buFont typeface="Wingdings" pitchFamily="2" charset="2"/>
        <a:buChar char="§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685800"/>
            <a:ext cx="8686800" cy="19050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effectLst>
                  <a:innerShdw blurRad="114300">
                    <a:srgbClr val="D90023"/>
                  </a:innerShdw>
                </a:effectLst>
                <a:latin typeface="Calisto MT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18500" b="1" dirty="0" smtClean="0"/>
              <a:t>Chapter </a:t>
            </a:r>
            <a:r>
              <a:rPr lang="en-US" sz="18500" b="1" dirty="0"/>
              <a:t>4</a:t>
            </a:r>
            <a:endParaRPr lang="en-US" sz="18500" b="1" dirty="0" smtClean="0"/>
          </a:p>
          <a:p>
            <a:r>
              <a:rPr lang="en-US" sz="11100" dirty="0" smtClean="0"/>
              <a:t>History and Evolution of Health Care Information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83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other words,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algn="ctr" eaLnBrk="1" hangingPunct="1">
              <a:buFont typeface="Wingdings" pitchFamily="2" charset="2"/>
              <a:buNone/>
            </a:pPr>
            <a:r>
              <a:rPr lang="en-US" smtClean="0"/>
              <a:t>Health care environment </a:t>
            </a:r>
          </a:p>
          <a:p>
            <a:pPr marL="609600" indent="-609600" algn="ctr" eaLnBrk="1" hangingPunct="1">
              <a:buFont typeface="Wingdings" pitchFamily="2" charset="2"/>
              <a:buNone/>
            </a:pPr>
            <a:r>
              <a:rPr lang="en-US" sz="3600" smtClean="0"/>
              <a:t>+</a:t>
            </a:r>
          </a:p>
          <a:p>
            <a:pPr marL="609600" indent="-609600" algn="ctr" eaLnBrk="1" hangingPunct="1">
              <a:buFont typeface="Wingdings" pitchFamily="2" charset="2"/>
              <a:buNone/>
            </a:pPr>
            <a:r>
              <a:rPr lang="en-US" smtClean="0"/>
              <a:t>State of information technology</a:t>
            </a:r>
          </a:p>
          <a:p>
            <a:pPr marL="609600" indent="-609600" algn="ctr" eaLnBrk="1" hangingPunct="1">
              <a:buFont typeface="Wingdings" pitchFamily="2" charset="2"/>
              <a:buNone/>
            </a:pPr>
            <a:r>
              <a:rPr lang="en-US" sz="3600" smtClean="0"/>
              <a:t>=</a:t>
            </a:r>
          </a:p>
          <a:p>
            <a:pPr marL="609600" indent="-609600" algn="ctr" eaLnBrk="1" hangingPunct="1">
              <a:buFont typeface="Wingdings" pitchFamily="2" charset="2"/>
              <a:buNone/>
            </a:pPr>
            <a:r>
              <a:rPr lang="en-US" smtClean="0"/>
              <a:t>Use of health care information systems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1960s-- </a:t>
            </a:r>
            <a:br>
              <a:rPr lang="en-US" sz="3200" smtClean="0"/>
            </a:br>
            <a:r>
              <a:rPr lang="en-US" sz="3200" smtClean="0"/>
              <a:t>Billing is the Center of the Universe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Health Care Environment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Enactment of Medicare &amp; Medicaid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Cost-based reimbursement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Building mode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Focus on financial needs and capturing revenues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State of Information Technology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Mainframe computers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Centralized processing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Few vendor-developed products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1960s HCIS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 eaLnBrk="1" hangingPunct="1"/>
            <a:r>
              <a:rPr lang="en-US" dirty="0" smtClean="0"/>
              <a:t>Administrative and financial systems</a:t>
            </a:r>
          </a:p>
          <a:p>
            <a:pPr marL="274320" eaLnBrk="1" hangingPunct="1"/>
            <a:r>
              <a:rPr lang="en-US" dirty="0" smtClean="0"/>
              <a:t>Used primarily in large hospitals and academic medical centers</a:t>
            </a:r>
          </a:p>
          <a:p>
            <a:pPr marL="274320" eaLnBrk="1" hangingPunct="1"/>
            <a:r>
              <a:rPr lang="en-US" dirty="0" smtClean="0"/>
              <a:t>Developed and maintained in-house</a:t>
            </a:r>
          </a:p>
          <a:p>
            <a:pPr marL="274320" eaLnBrk="1" hangingPunct="1"/>
            <a:r>
              <a:rPr lang="en-US" dirty="0" smtClean="0"/>
              <a:t>Shared systems available to smaller hospitals</a:t>
            </a:r>
          </a:p>
          <a:p>
            <a:pPr marL="274320" eaLnBrk="1" hangingPunct="1"/>
            <a:r>
              <a:rPr lang="en-US" dirty="0" smtClean="0"/>
              <a:t>Data processing was primarily centralized on mainframe computers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Picture of Mainframe</a:t>
            </a:r>
          </a:p>
        </p:txBody>
      </p:sp>
      <p:pic>
        <p:nvPicPr>
          <p:cNvPr id="14340" name="Picture 4" descr="974684 fg04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524000"/>
            <a:ext cx="2971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1970s—Clinical Department Wake Up; Debut of Minicomputer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Health Care Environment</a:t>
            </a:r>
          </a:p>
          <a:p>
            <a:pPr lvl="1" eaLnBrk="1" hangingPunct="1"/>
            <a:r>
              <a:rPr lang="en-US" smtClean="0"/>
              <a:t>Time of hospital growth and expansion</a:t>
            </a:r>
          </a:p>
          <a:p>
            <a:pPr lvl="1" eaLnBrk="1" hangingPunct="1"/>
            <a:r>
              <a:rPr lang="en-US" smtClean="0"/>
              <a:t>Medicare and Medicaid expenditures rising</a:t>
            </a:r>
          </a:p>
          <a:p>
            <a:pPr lvl="1" eaLnBrk="1" hangingPunct="1"/>
            <a:r>
              <a:rPr lang="en-US" smtClean="0"/>
              <a:t>Need to contain health care costs</a:t>
            </a:r>
          </a:p>
          <a:p>
            <a:pPr eaLnBrk="1" hangingPunct="1"/>
            <a:r>
              <a:rPr lang="en-US" smtClean="0"/>
              <a:t>State of Information Technology</a:t>
            </a:r>
          </a:p>
          <a:p>
            <a:pPr lvl="1" eaLnBrk="1" hangingPunct="1"/>
            <a:r>
              <a:rPr lang="en-US" smtClean="0"/>
              <a:t>Mainframes still in use</a:t>
            </a:r>
          </a:p>
          <a:p>
            <a:pPr lvl="1" eaLnBrk="1" hangingPunct="1"/>
            <a:r>
              <a:rPr lang="en-US" smtClean="0"/>
              <a:t>Minicomputers become available, smaller and more affordable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1970s HCIS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 eaLnBrk="1" hangingPunct="1"/>
            <a:r>
              <a:rPr lang="en-US" dirty="0" smtClean="0"/>
              <a:t>Turnkey systems available through vendor community</a:t>
            </a:r>
          </a:p>
          <a:p>
            <a:pPr marL="274320" eaLnBrk="1" hangingPunct="1"/>
            <a:r>
              <a:rPr lang="en-US" dirty="0" smtClean="0"/>
              <a:t>Increased interest in clinical applications (particularly in ancillary departments)</a:t>
            </a:r>
          </a:p>
          <a:p>
            <a:pPr marL="274320" eaLnBrk="1" hangingPunct="1"/>
            <a:r>
              <a:rPr lang="en-US" dirty="0" smtClean="0"/>
              <a:t>Shared systems still used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1980s—Computers for the Masses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Health Care Environment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Medicare introduces prospective payment system for hospitals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Medicaid and other private insurers follow suit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Need for financial </a:t>
            </a:r>
            <a:r>
              <a:rPr lang="en-US" i="1" dirty="0" smtClean="0"/>
              <a:t>and</a:t>
            </a:r>
            <a:r>
              <a:rPr lang="en-US" dirty="0" smtClean="0"/>
              <a:t> clinical information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State of Information Technology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Unveiling of the microcomputer (PC)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Advent of local area network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1980s HCISs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Distributed data processing</a:t>
            </a:r>
          </a:p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Expansion of clinical information systems in hospitals</a:t>
            </a:r>
          </a:p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Physician practices introduce billing systems</a:t>
            </a:r>
          </a:p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Affordable, powerful computers now available to smaller organizations</a:t>
            </a:r>
          </a:p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Ability to integrate financial and clinical information becomes increasingly important</a:t>
            </a:r>
          </a:p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1990s—Health Care Reform; Advent of Internet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Health Care Environment</a:t>
            </a:r>
          </a:p>
          <a:p>
            <a:pPr lvl="1" eaLnBrk="1" hangingPunct="1"/>
            <a:r>
              <a:rPr lang="en-US" smtClean="0"/>
              <a:t>Medicare changes in physician reimbursement</a:t>
            </a:r>
          </a:p>
          <a:p>
            <a:pPr lvl="1" eaLnBrk="1" hangingPunct="1"/>
            <a:r>
              <a:rPr lang="en-US" smtClean="0"/>
              <a:t>Health care reform efforts of Clinton administration</a:t>
            </a:r>
          </a:p>
          <a:p>
            <a:pPr lvl="1" eaLnBrk="1" hangingPunct="1"/>
            <a:r>
              <a:rPr lang="en-US" smtClean="0"/>
              <a:t>Growth of managed care and integrated delivery systems</a:t>
            </a:r>
          </a:p>
          <a:p>
            <a:pPr lvl="1" eaLnBrk="1" hangingPunct="1"/>
            <a:r>
              <a:rPr lang="en-US" smtClean="0"/>
              <a:t>IOM calls for adoption of computer-based patient record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1990s continued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State of Information Technology</a:t>
            </a:r>
          </a:p>
          <a:p>
            <a:pPr lvl="1" eaLnBrk="1" hangingPunct="1"/>
            <a:r>
              <a:rPr lang="en-US" smtClean="0"/>
              <a:t>Unveiling of the Internet (World Wide Web)</a:t>
            </a:r>
          </a:p>
          <a:p>
            <a:pPr lvl="1" eaLnBrk="1" hangingPunct="1"/>
            <a:r>
              <a:rPr lang="en-US" smtClean="0"/>
              <a:t>Internet revolutionizes how organizations communicate with each other, market services, conduct business</a:t>
            </a:r>
          </a:p>
          <a:p>
            <a:pPr lvl="1" eaLnBrk="1" hangingPunct="1"/>
            <a:r>
              <a:rPr lang="en-US" smtClean="0"/>
              <a:t>Cost of hardware drops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Learning Objectives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74320" eaLnBrk="1" hangingPunct="1"/>
            <a:r>
              <a:rPr lang="en-US" dirty="0" smtClean="0"/>
              <a:t>Describe the history and evolution of health care information systems from the 1960s to the present.</a:t>
            </a:r>
          </a:p>
          <a:p>
            <a:pPr marL="274320" eaLnBrk="1" hangingPunct="1"/>
            <a:r>
              <a:rPr lang="en-US" dirty="0" smtClean="0"/>
              <a:t>Identify the major advances in information technology and significant federal initiatives that influenced the adoption of health care information systems.</a:t>
            </a:r>
          </a:p>
          <a:p>
            <a:pPr marL="274320" eaLnBrk="1" hangingPunct="1"/>
            <a:r>
              <a:rPr lang="en-US" dirty="0" smtClean="0"/>
              <a:t>Identify the major types of administrative and clinical information systems used in health care.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1990s continued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Health Care Information Systems</a:t>
            </a:r>
          </a:p>
          <a:p>
            <a:pPr lvl="1" eaLnBrk="1" hangingPunct="1"/>
            <a:r>
              <a:rPr lang="en-US" smtClean="0"/>
              <a:t>Health care organizations take advantage of Internet</a:t>
            </a:r>
          </a:p>
          <a:p>
            <a:pPr lvl="1" eaLnBrk="1" hangingPunct="1"/>
            <a:r>
              <a:rPr lang="en-US" smtClean="0"/>
              <a:t>Vendor community explodes</a:t>
            </a:r>
          </a:p>
          <a:p>
            <a:pPr lvl="1" eaLnBrk="1" hangingPunct="1"/>
            <a:r>
              <a:rPr lang="en-US" smtClean="0"/>
              <a:t>Wide range of HCIS products/services available</a:t>
            </a:r>
          </a:p>
          <a:p>
            <a:pPr lvl="1" eaLnBrk="1" hangingPunct="1"/>
            <a:r>
              <a:rPr lang="en-US" smtClean="0"/>
              <a:t>Growing interest in clinical applications</a:t>
            </a:r>
          </a:p>
          <a:p>
            <a:pPr lvl="1" eaLnBrk="1" hangingPunct="1"/>
            <a:r>
              <a:rPr lang="en-US" smtClean="0"/>
              <a:t>Still relatively small growth in adoption of CPR/EMR systems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2000s: Health Care IT Arrives; Patients Take Center Stage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Health Care Environment</a:t>
            </a:r>
          </a:p>
          <a:p>
            <a:pPr lvl="1" eaLnBrk="1" hangingPunct="1"/>
            <a:r>
              <a:rPr lang="en-US" smtClean="0"/>
              <a:t>IOM reports on patient safety and medical errors</a:t>
            </a:r>
          </a:p>
          <a:p>
            <a:pPr lvl="1" eaLnBrk="1" hangingPunct="1"/>
            <a:r>
              <a:rPr lang="en-US" smtClean="0"/>
              <a:t>HHS calls for standards for EHRs</a:t>
            </a:r>
          </a:p>
          <a:p>
            <a:pPr lvl="1" eaLnBrk="1" hangingPunct="1"/>
            <a:r>
              <a:rPr lang="en-US" smtClean="0"/>
              <a:t>Spiraling health care costs</a:t>
            </a:r>
          </a:p>
          <a:p>
            <a:pPr lvl="1" eaLnBrk="1" hangingPunct="1"/>
            <a:r>
              <a:rPr lang="en-US" smtClean="0"/>
              <a:t>Economic upheaval and growing number of uninsured</a:t>
            </a:r>
          </a:p>
          <a:p>
            <a:pPr lvl="1" eaLnBrk="1" hangingPunct="1"/>
            <a:r>
              <a:rPr lang="en-US" smtClean="0"/>
              <a:t>Health care transparency and pay for performance</a:t>
            </a:r>
          </a:p>
          <a:p>
            <a:pPr lvl="1" eaLnBrk="1" hangingPunct="1"/>
            <a:r>
              <a:rPr lang="en-US" smtClean="0"/>
              <a:t>New administration</a:t>
            </a:r>
          </a:p>
          <a:p>
            <a:pPr lvl="1" eaLnBrk="1" hangingPunct="1"/>
            <a:r>
              <a:rPr lang="en-US" smtClean="0"/>
              <a:t>Federal stimulus money available for HIT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2000s continued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State of Information Technology</a:t>
            </a:r>
          </a:p>
          <a:p>
            <a:pPr lvl="1" eaLnBrk="1" hangingPunct="1"/>
            <a:r>
              <a:rPr lang="en-US" smtClean="0"/>
              <a:t>Internet use moves to new level</a:t>
            </a:r>
          </a:p>
          <a:p>
            <a:pPr lvl="1" eaLnBrk="1" hangingPunct="1"/>
            <a:r>
              <a:rPr lang="en-US" smtClean="0"/>
              <a:t>Voice recognition rebounds</a:t>
            </a:r>
          </a:p>
          <a:p>
            <a:pPr lvl="1" eaLnBrk="1" hangingPunct="1"/>
            <a:r>
              <a:rPr lang="en-US" smtClean="0"/>
              <a:t>Bar coding and RFID</a:t>
            </a:r>
          </a:p>
          <a:p>
            <a:pPr lvl="1" eaLnBrk="1" hangingPunct="1"/>
            <a:r>
              <a:rPr lang="en-US" smtClean="0"/>
              <a:t>PDAs and multipurpose cell phones</a:t>
            </a:r>
          </a:p>
          <a:p>
            <a:pPr lvl="1" eaLnBrk="1" hangingPunct="1"/>
            <a:r>
              <a:rPr lang="en-US" smtClean="0"/>
              <a:t>PHRs and consumers maintaining Web-based records</a:t>
            </a:r>
          </a:p>
          <a:p>
            <a:pPr lvl="1" eaLnBrk="1" hangingPunct="1"/>
            <a:r>
              <a:rPr lang="en-US" smtClean="0"/>
              <a:t>Web 2.0 technologies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2000s continued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Health Care Information Systems</a:t>
            </a:r>
          </a:p>
          <a:p>
            <a:pPr lvl="1" eaLnBrk="1" hangingPunct="1"/>
            <a:r>
              <a:rPr lang="en-US" sz="2400" smtClean="0"/>
              <a:t>National call for EHR adoption</a:t>
            </a:r>
          </a:p>
          <a:p>
            <a:pPr lvl="1" eaLnBrk="1" hangingPunct="1"/>
            <a:r>
              <a:rPr lang="en-US" sz="2400" smtClean="0"/>
              <a:t>Infusion of HIT funding</a:t>
            </a:r>
          </a:p>
          <a:p>
            <a:pPr lvl="1" eaLnBrk="1" hangingPunct="1"/>
            <a:r>
              <a:rPr lang="en-US" sz="2400" smtClean="0"/>
              <a:t>Office of the National Coordinator for HIT (ONC)</a:t>
            </a:r>
          </a:p>
          <a:p>
            <a:pPr lvl="1" eaLnBrk="1" hangingPunct="1"/>
            <a:r>
              <a:rPr lang="en-US" sz="2400" smtClean="0"/>
              <a:t>Regional health information organizations</a:t>
            </a:r>
          </a:p>
          <a:p>
            <a:pPr lvl="1" eaLnBrk="1" hangingPunct="1"/>
            <a:r>
              <a:rPr lang="en-US" sz="2400" smtClean="0"/>
              <a:t>Health care organizations struggle with how to successfully implement point of care clinical systems</a:t>
            </a:r>
          </a:p>
          <a:p>
            <a:pPr lvl="2" eaLnBrk="1" hangingPunct="1"/>
            <a:r>
              <a:rPr lang="en-US" sz="2000" smtClean="0"/>
              <a:t>CPOE</a:t>
            </a:r>
          </a:p>
          <a:p>
            <a:pPr lvl="2" eaLnBrk="1" hangingPunct="1"/>
            <a:r>
              <a:rPr lang="en-US" sz="2000" smtClean="0"/>
              <a:t>EHR</a:t>
            </a:r>
          </a:p>
          <a:p>
            <a:pPr lvl="2" eaLnBrk="1" hangingPunct="1"/>
            <a:r>
              <a:rPr lang="en-US" sz="2000" smtClean="0"/>
              <a:t>E-prescribing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2010 and Beyond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Era of Accountability, Transparency and Change--Affordable Care Act, Meaningful Use and ICD-10 All Kick 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703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2010+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Health Care Environment</a:t>
            </a:r>
          </a:p>
          <a:p>
            <a:pPr lvl="1"/>
            <a:r>
              <a:rPr lang="en-US" dirty="0" smtClean="0"/>
              <a:t>Passage of Affordable Care Act</a:t>
            </a:r>
          </a:p>
          <a:p>
            <a:pPr lvl="1"/>
            <a:r>
              <a:rPr lang="en-US" dirty="0" smtClean="0"/>
              <a:t>HITECH Act</a:t>
            </a:r>
          </a:p>
          <a:p>
            <a:pPr lvl="1"/>
            <a:r>
              <a:rPr lang="en-US" dirty="0" smtClean="0"/>
              <a:t>Increased accountability </a:t>
            </a:r>
          </a:p>
          <a:p>
            <a:pPr lvl="1"/>
            <a:r>
              <a:rPr lang="en-US" dirty="0" smtClean="0"/>
              <a:t>Health insurance reform including new payment models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0220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2010+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Technologies</a:t>
            </a:r>
          </a:p>
          <a:p>
            <a:pPr lvl="1"/>
            <a:r>
              <a:rPr lang="en-US" dirty="0" smtClean="0"/>
              <a:t>Cloud computing</a:t>
            </a:r>
          </a:p>
          <a:p>
            <a:pPr lvl="1"/>
            <a:r>
              <a:rPr lang="en-US" dirty="0" smtClean="0"/>
              <a:t>Mobile applications</a:t>
            </a:r>
          </a:p>
          <a:p>
            <a:pPr lvl="1"/>
            <a:r>
              <a:rPr lang="en-US" dirty="0" smtClean="0"/>
              <a:t>Social Communication</a:t>
            </a:r>
          </a:p>
          <a:p>
            <a:pPr lvl="1"/>
            <a:r>
              <a:rPr lang="en-US" dirty="0" smtClean="0"/>
              <a:t>Next Generation Analytics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1027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 eaLnBrk="1" hangingPunct="1">
              <a:lnSpc>
                <a:spcPct val="90000"/>
              </a:lnSpc>
            </a:pPr>
            <a:r>
              <a:rPr lang="en-US" dirty="0" smtClean="0"/>
              <a:t>Challenges of health care environment, coupled with advances in information technology, led to state of health care information systems</a:t>
            </a:r>
          </a:p>
          <a:p>
            <a:pPr marL="274320" eaLnBrk="1" hangingPunct="1">
              <a:lnSpc>
                <a:spcPct val="90000"/>
              </a:lnSpc>
            </a:pPr>
            <a:r>
              <a:rPr lang="en-US" dirty="0" smtClean="0"/>
              <a:t>Important to look at where health care industry has come in its adoption and use of IT and where it has yet to go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Definition of Terms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Information systems &amp; technology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Health care information systems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Administrative applications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Clinical applications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History and Evolution of HCIS (from 1960s until now)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Health care environment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State of information technology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State of health care information systems 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Definitions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Information system—an arrangement of—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mtClean="0"/>
              <a:t>Data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mtClean="0"/>
              <a:t>Processes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mtClean="0"/>
              <a:t>People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mtClean="0"/>
              <a:t>Technology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	that interact to collect, process, store, and provide as output the  information needed to support the organization.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Health Care Information System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Administrative information system</a:t>
            </a:r>
          </a:p>
          <a:p>
            <a:pPr lvl="1" eaLnBrk="1" hangingPunct="1"/>
            <a:r>
              <a:rPr lang="en-US" dirty="0" smtClean="0"/>
              <a:t>Contains primarily administrative or financial data</a:t>
            </a:r>
          </a:p>
          <a:p>
            <a:pPr lvl="1" eaLnBrk="1" hangingPunct="1"/>
            <a:r>
              <a:rPr lang="en-US" dirty="0" smtClean="0"/>
              <a:t>Used to support the management functions and general operations of the health care organization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Clinical information system</a:t>
            </a:r>
          </a:p>
          <a:p>
            <a:pPr lvl="1" eaLnBrk="1" hangingPunct="1"/>
            <a:r>
              <a:rPr lang="en-US" dirty="0" smtClean="0"/>
              <a:t>Contains clinical or health-related information relevant to the provider in diagnosing, treating and monitoring the patient’s care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Examples of</a:t>
            </a:r>
            <a:br>
              <a:rPr lang="en-US" sz="3200" dirty="0" smtClean="0"/>
            </a:br>
            <a:r>
              <a:rPr lang="en-US" sz="3200" dirty="0" smtClean="0"/>
              <a:t>Administrative Applications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Patient administration systems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Admission, Discharge, and Transfer Registration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Scheduling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Patient billing or accounts receivable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Utilization management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Financial management systems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Accounts payable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General ledger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Personnel management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Materials management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Payroll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Staff Scheduling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Examples of </a:t>
            </a:r>
            <a:br>
              <a:rPr lang="en-US" sz="3200" smtClean="0"/>
            </a:br>
            <a:r>
              <a:rPr lang="en-US" sz="3200" smtClean="0"/>
              <a:t>Clinical Applications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Ancillary information systems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Laboratory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Radiology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Pharmacy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Other clinical information systems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Nursing documentation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Electronic medical record (EMR)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Computerized provider order entry (CPOE)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Telemedicine and </a:t>
            </a:r>
            <a:r>
              <a:rPr lang="en-US" dirty="0" err="1" smtClean="0"/>
              <a:t>telehealth</a:t>
            </a:r>
            <a:endParaRPr lang="en-US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Rehabilitation service documentation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Medication administration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History of HCIS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 eaLnBrk="1" hangingPunct="1"/>
            <a:r>
              <a:rPr lang="en-US" sz="2400" dirty="0" smtClean="0"/>
              <a:t>What was happening in the health care environment and at the federal level that influenced organizations to adopt or use computerized systems?</a:t>
            </a:r>
          </a:p>
          <a:p>
            <a:pPr marL="274320" eaLnBrk="1" hangingPunct="1"/>
            <a:r>
              <a:rPr lang="en-US" sz="2400" dirty="0" smtClean="0"/>
              <a:t>What was the state of information technology at the time?</a:t>
            </a:r>
          </a:p>
          <a:p>
            <a:pPr marL="274320" eaLnBrk="1" hangingPunct="1"/>
            <a:r>
              <a:rPr lang="en-US" sz="2400" dirty="0" smtClean="0"/>
              <a:t>How did the environmental factors, coupled with advances in information technology, affect the adoption and use of HCISs?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History of HCIS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 eaLnBrk="1" hangingPunct="1"/>
            <a:r>
              <a:rPr lang="en-US" sz="2400" dirty="0" smtClean="0"/>
              <a:t>What was happening in the health care environment and at the federal level that influenced organizations to adopt or use computerized systems?</a:t>
            </a:r>
          </a:p>
          <a:p>
            <a:pPr marL="274320" eaLnBrk="1" hangingPunct="1"/>
            <a:r>
              <a:rPr lang="en-US" sz="2400" dirty="0" smtClean="0"/>
              <a:t>What was the state of information technology at the time?</a:t>
            </a:r>
          </a:p>
          <a:p>
            <a:pPr marL="274320" eaLnBrk="1" hangingPunct="1"/>
            <a:r>
              <a:rPr lang="en-US" sz="2400" dirty="0" smtClean="0"/>
              <a:t>How did the environmental factors, coupled with advances in information technology, affect the adoption and use of HCISs?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</TotalTime>
  <Words>914</Words>
  <Application>Microsoft Office PowerPoint</Application>
  <PresentationFormat>On-screen Show (4:3)</PresentationFormat>
  <Paragraphs>173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Calisto MT</vt:lpstr>
      <vt:lpstr>Wingdings</vt:lpstr>
      <vt:lpstr>Office Theme</vt:lpstr>
      <vt:lpstr>PowerPoint Presentation</vt:lpstr>
      <vt:lpstr>Learning Objectives</vt:lpstr>
      <vt:lpstr>Outline</vt:lpstr>
      <vt:lpstr>Definitions</vt:lpstr>
      <vt:lpstr>Health Care Information System</vt:lpstr>
      <vt:lpstr>Examples of Administrative Applications</vt:lpstr>
      <vt:lpstr>Examples of  Clinical Applications</vt:lpstr>
      <vt:lpstr>History of HCIS</vt:lpstr>
      <vt:lpstr>History of HCIS</vt:lpstr>
      <vt:lpstr>In other words,</vt:lpstr>
      <vt:lpstr>1960s--  Billing is the Center of the Universe</vt:lpstr>
      <vt:lpstr>1960s HCIS</vt:lpstr>
      <vt:lpstr>Picture of Mainframe</vt:lpstr>
      <vt:lpstr>1970s—Clinical Department Wake Up; Debut of Minicomputer</vt:lpstr>
      <vt:lpstr>1970s HCIS</vt:lpstr>
      <vt:lpstr>1980s—Computers for the Masses</vt:lpstr>
      <vt:lpstr>1980s HCISs</vt:lpstr>
      <vt:lpstr>1990s—Health Care Reform; Advent of Internet</vt:lpstr>
      <vt:lpstr>1990s continued</vt:lpstr>
      <vt:lpstr>1990s continued</vt:lpstr>
      <vt:lpstr>2000s: Health Care IT Arrives; Patients Take Center Stage</vt:lpstr>
      <vt:lpstr>2000s continued</vt:lpstr>
      <vt:lpstr>2000s continued</vt:lpstr>
      <vt:lpstr>2010 and Beyond</vt:lpstr>
      <vt:lpstr>2010+</vt:lpstr>
      <vt:lpstr>2010+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Training Laptop</dc:creator>
  <cp:lastModifiedBy>Ferreira</cp:lastModifiedBy>
  <cp:revision>29</cp:revision>
  <dcterms:created xsi:type="dcterms:W3CDTF">2013-05-29T17:50:42Z</dcterms:created>
  <dcterms:modified xsi:type="dcterms:W3CDTF">2014-12-01T20:31:11Z</dcterms:modified>
</cp:coreProperties>
</file>