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0023"/>
    <a:srgbClr val="D90032"/>
    <a:srgbClr val="D90019"/>
    <a:srgbClr val="D9000F"/>
    <a:srgbClr val="D2232A"/>
    <a:srgbClr val="D90005"/>
    <a:srgbClr val="D20A23"/>
    <a:srgbClr val="CA0A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22" d="100"/>
          <a:sy n="122" d="100"/>
        </p:scale>
        <p:origin x="120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1B30CC9-2D47-4F2B-9581-2078D6511C77}" type="datetimeFigureOut">
              <a:rPr lang="en-US"/>
              <a:pPr>
                <a:defRPr/>
              </a:pPr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0ABE653-8195-4924-8536-FCF4C7D60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272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E7E0792-8EA0-4326-BBDF-FDC3782BC00F}" type="datetimeFigureOut">
              <a:rPr lang="en-US"/>
              <a:pPr>
                <a:defRPr/>
              </a:pPr>
              <a:t>12/1/2014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13BCD7C-579C-4740-A47A-AA0B66728E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7132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D22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/>
          <p:cNvPicPr>
            <a:picLocks noChangeAspect="1"/>
          </p:cNvPicPr>
          <p:nvPr userDrawn="1"/>
        </p:nvPicPr>
        <p:blipFill>
          <a:blip r:embed="rId2"/>
          <a:srcRect l="3609" t="3139" r="3429"/>
          <a:stretch>
            <a:fillRect/>
          </a:stretch>
        </p:blipFill>
        <p:spPr bwMode="auto">
          <a:xfrm>
            <a:off x="-12700" y="490538"/>
            <a:ext cx="91440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9"/>
          <p:cNvPicPr>
            <a:picLocks noChangeAspect="1"/>
          </p:cNvPicPr>
          <p:nvPr userDrawn="1"/>
        </p:nvPicPr>
        <p:blipFill>
          <a:blip r:embed="rId3"/>
          <a:srcRect l="1106" t="29366" r="-98" b="21632"/>
          <a:stretch>
            <a:fillRect/>
          </a:stretch>
        </p:blipFill>
        <p:spPr bwMode="auto">
          <a:xfrm>
            <a:off x="-12700" y="6096000"/>
            <a:ext cx="91567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/>
          <p:cNvPicPr>
            <a:picLocks noChangeAspect="1"/>
          </p:cNvPicPr>
          <p:nvPr userDrawn="1"/>
        </p:nvPicPr>
        <p:blipFill>
          <a:blip r:embed="rId4"/>
          <a:srcRect t="3448"/>
          <a:stretch>
            <a:fillRect/>
          </a:stretch>
        </p:blipFill>
        <p:spPr bwMode="auto">
          <a:xfrm>
            <a:off x="2809875" y="3124200"/>
            <a:ext cx="3524250" cy="159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5"/>
          <a:srcRect b="6918"/>
          <a:stretch>
            <a:fillRect/>
          </a:stretch>
        </p:blipFill>
        <p:spPr bwMode="auto">
          <a:xfrm>
            <a:off x="3011488" y="4829175"/>
            <a:ext cx="3121025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11"/>
          <p:cNvSpPr txBox="1"/>
          <p:nvPr userDrawn="1"/>
        </p:nvSpPr>
        <p:spPr>
          <a:xfrm>
            <a:off x="2532063" y="5548313"/>
            <a:ext cx="407987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Calisto MT" pitchFamily="18" charset="0"/>
                <a:cs typeface="+mn-cs"/>
              </a:rPr>
              <a:t>Karen A. Wager  </a:t>
            </a:r>
            <a:r>
              <a:rPr lang="en-US" sz="1200" dirty="0">
                <a:solidFill>
                  <a:schemeClr val="bg1"/>
                </a:solidFill>
                <a:latin typeface="Calisto MT" pitchFamily="18" charset="0"/>
                <a:cs typeface="+mn-cs"/>
              </a:rPr>
              <a:t>|</a:t>
            </a:r>
            <a:r>
              <a:rPr lang="en-US" sz="1200" dirty="0">
                <a:latin typeface="Calisto MT" pitchFamily="18" charset="0"/>
                <a:cs typeface="+mn-cs"/>
              </a:rPr>
              <a:t> Frances Wickham Lee  </a:t>
            </a:r>
            <a:r>
              <a:rPr lang="en-US" sz="1200" dirty="0">
                <a:solidFill>
                  <a:schemeClr val="bg1"/>
                </a:solidFill>
                <a:latin typeface="Calisto MT" pitchFamily="18" charset="0"/>
                <a:cs typeface="+mn-cs"/>
              </a:rPr>
              <a:t>| </a:t>
            </a:r>
            <a:r>
              <a:rPr lang="en-US" sz="1200" dirty="0">
                <a:latin typeface="Calisto MT" pitchFamily="18" charset="0"/>
                <a:cs typeface="+mn-cs"/>
              </a:rPr>
              <a:t> John P. Glaser </a:t>
            </a:r>
          </a:p>
        </p:txBody>
      </p:sp>
      <p:cxnSp>
        <p:nvCxnSpPr>
          <p:cNvPr id="7" name="Straight Connector 21"/>
          <p:cNvCxnSpPr/>
          <p:nvPr userDrawn="1"/>
        </p:nvCxnSpPr>
        <p:spPr>
          <a:xfrm>
            <a:off x="2895600" y="4716463"/>
            <a:ext cx="335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rcRect l="3609" t="3139" r="3429"/>
          <a:stretch>
            <a:fillRect/>
          </a:stretch>
        </p:blipFill>
        <p:spPr bwMode="auto">
          <a:xfrm>
            <a:off x="-12700" y="490538"/>
            <a:ext cx="91440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622" y="609600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596063"/>
            <a:ext cx="91440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457200" y="6553200"/>
            <a:ext cx="8305800" cy="2873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Health Care Information Systems: A Practical Approach for Health Care Management 3</a:t>
            </a:r>
            <a:r>
              <a:rPr lang="en-US" baseline="30000" dirty="0" smtClean="0"/>
              <a:t>rd</a:t>
            </a:r>
            <a:r>
              <a:rPr lang="en-US" dirty="0" smtClean="0"/>
              <a:t> Edition  	  K. Wager, F. Lee, &amp; J. Glaser  	                    </a:t>
            </a:r>
            <a:fld id="{D7856C2D-AEB4-4622-8D56-301AE75CA111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D2232A"/>
              </a:buClr>
              <a:defRPr/>
            </a:lvl1pPr>
            <a:lvl2pPr marL="742950" indent="-285750"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tx1">
                  <a:lumMod val="65000"/>
                  <a:lumOff val="35000"/>
                </a:schemeClr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tx1">
                  <a:lumMod val="85000"/>
                  <a:lumOff val="15000"/>
                </a:schemeClr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596063"/>
            <a:ext cx="91440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457200" y="6553200"/>
            <a:ext cx="8305800" cy="2873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Health Care Information Systems: A Practical Approach for Health Care Management 3</a:t>
            </a:r>
            <a:r>
              <a:rPr lang="en-US" baseline="30000" dirty="0" smtClean="0"/>
              <a:t>rd</a:t>
            </a:r>
            <a:r>
              <a:rPr lang="en-US" dirty="0" smtClean="0"/>
              <a:t> Edition  	  K. Wager, F. Lee, &amp; J. Glaser  	                    </a:t>
            </a:r>
            <a:fld id="{5AFD877D-300D-4F27-8EF3-A6E41C67D418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596063"/>
            <a:ext cx="91440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 txBox="1">
            <a:spLocks/>
          </p:cNvSpPr>
          <p:nvPr userDrawn="1"/>
        </p:nvSpPr>
        <p:spPr>
          <a:xfrm>
            <a:off x="457200" y="6553200"/>
            <a:ext cx="8305800" cy="2873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Health Care Information Systems: A Practical Approach for Health Care Management 3</a:t>
            </a:r>
            <a:r>
              <a:rPr lang="en-US" baseline="30000" dirty="0" smtClean="0"/>
              <a:t>rd</a:t>
            </a:r>
            <a:r>
              <a:rPr lang="en-US" dirty="0" smtClean="0"/>
              <a:t> Edition  	  K. Wager, F. Lee, &amp; J. Glaser  	                    </a:t>
            </a:r>
            <a:fld id="{DDB8DB78-1612-427E-A0E0-CA48C2F5F223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596063"/>
            <a:ext cx="91440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3"/>
          <p:cNvSpPr txBox="1">
            <a:spLocks/>
          </p:cNvSpPr>
          <p:nvPr userDrawn="1"/>
        </p:nvSpPr>
        <p:spPr>
          <a:xfrm>
            <a:off x="457200" y="6553200"/>
            <a:ext cx="8305800" cy="2873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Health Care Information Systems: A Practical Approach for Health Care Management 3</a:t>
            </a:r>
            <a:r>
              <a:rPr lang="en-US" baseline="30000" dirty="0" smtClean="0"/>
              <a:t>rd</a:t>
            </a:r>
            <a:r>
              <a:rPr lang="en-US" dirty="0" smtClean="0"/>
              <a:t> Edition  	  K. Wager, F. Lee, &amp; J. Glaser  	                    </a:t>
            </a:r>
            <a:fld id="{5F79B8AC-7EC0-4972-B1DB-52E9BF30A3A0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effectLst>
            <a:innerShdw blurRad="114300">
              <a:srgbClr val="D90023"/>
            </a:innerShdw>
          </a:effectLst>
          <a:latin typeface="Calisto MT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sto MT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D2232A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7F7F7F"/>
        </a:buClr>
        <a:buFont typeface="Wingdings" pitchFamily="2" charset="2"/>
        <a:buChar char="§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404040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262626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3"/>
          <p:cNvSpPr txBox="1">
            <a:spLocks noChangeArrowheads="1"/>
          </p:cNvSpPr>
          <p:nvPr/>
        </p:nvSpPr>
        <p:spPr bwMode="auto">
          <a:xfrm>
            <a:off x="304800" y="838200"/>
            <a:ext cx="7848600" cy="140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="1">
                <a:latin typeface="Times New Roman" pitchFamily="18" charset="0"/>
              </a:rPr>
              <a:t>Chapter 16</a:t>
            </a:r>
          </a:p>
          <a:p>
            <a:r>
              <a:rPr lang="en-US" sz="3200" b="1">
                <a:latin typeface="Times New Roman" pitchFamily="18" charset="0"/>
              </a:rPr>
              <a:t>Management’s Role in Major IT Initiatives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Calisto MT"/>
              </a:rPr>
              <a:t>Project Management</a:t>
            </a:r>
          </a:p>
        </p:txBody>
      </p:sp>
      <p:sp>
        <p:nvSpPr>
          <p:cNvPr id="7168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Project Plan</a:t>
            </a:r>
          </a:p>
          <a:p>
            <a:pPr lvl="1"/>
            <a:r>
              <a:rPr lang="en-US" smtClean="0"/>
              <a:t>Project phases and tasks</a:t>
            </a:r>
          </a:p>
          <a:p>
            <a:pPr lvl="1"/>
            <a:r>
              <a:rPr lang="en-US" smtClean="0"/>
              <a:t>Sequence of phases and tasks</a:t>
            </a:r>
          </a:p>
          <a:p>
            <a:pPr lvl="1"/>
            <a:r>
              <a:rPr lang="en-US" smtClean="0"/>
              <a:t>Interdependencies</a:t>
            </a:r>
          </a:p>
          <a:p>
            <a:pPr lvl="1"/>
            <a:r>
              <a:rPr lang="en-US" smtClean="0"/>
              <a:t>Duration of tasks and phases</a:t>
            </a:r>
          </a:p>
          <a:p>
            <a:pPr lvl="1"/>
            <a:r>
              <a:rPr lang="en-US" smtClean="0"/>
              <a:t>Staff resources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Calisto MT"/>
              </a:rPr>
              <a:t>Characteristics of a Good Project Plan and Charter</a:t>
            </a:r>
          </a:p>
        </p:txBody>
      </p:sp>
      <p:sp>
        <p:nvSpPr>
          <p:cNvPr id="7270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800" smtClean="0"/>
              <a:t>Charter is clear and explicit</a:t>
            </a:r>
          </a:p>
          <a:p>
            <a:r>
              <a:rPr lang="en-US" sz="2800" smtClean="0"/>
              <a:t>Leadership understands and supports the plan</a:t>
            </a:r>
          </a:p>
          <a:p>
            <a:r>
              <a:rPr lang="en-US" sz="2800" smtClean="0"/>
              <a:t>Timelines and resource needs have been thoroughly reviewed</a:t>
            </a:r>
          </a:p>
          <a:p>
            <a:r>
              <a:rPr lang="en-US" sz="2800" smtClean="0"/>
              <a:t>Accountabilities are clear</a:t>
            </a:r>
          </a:p>
          <a:p>
            <a:r>
              <a:rPr lang="en-US" sz="2800" smtClean="0"/>
              <a:t>Project risks have been assessed</a:t>
            </a:r>
          </a:p>
          <a:p>
            <a:r>
              <a:rPr lang="en-US" sz="2800" smtClean="0"/>
              <a:t>Appropriate contingency has been incorporated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Calisto MT"/>
              </a:rPr>
              <a:t>Factors That Contribute to IT Initiative Failures</a:t>
            </a:r>
          </a:p>
        </p:txBody>
      </p:sp>
      <p:sp>
        <p:nvSpPr>
          <p:cNvPr id="7373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Lack of clarity of purpose</a:t>
            </a:r>
          </a:p>
          <a:p>
            <a:r>
              <a:rPr lang="en-US" smtClean="0"/>
              <a:t>They don’t believe you</a:t>
            </a:r>
          </a:p>
          <a:p>
            <a:r>
              <a:rPr lang="en-US" smtClean="0"/>
              <a:t>Leadership support is insufficient</a:t>
            </a:r>
          </a:p>
          <a:p>
            <a:r>
              <a:rPr lang="en-US" smtClean="0"/>
              <a:t>Organizational inertia</a:t>
            </a:r>
          </a:p>
          <a:p>
            <a:r>
              <a:rPr lang="en-US" smtClean="0"/>
              <a:t>Organizational baggage</a:t>
            </a:r>
          </a:p>
          <a:p>
            <a:r>
              <a:rPr lang="en-US" smtClean="0"/>
              <a:t>The reward system is not there</a:t>
            </a:r>
          </a:p>
          <a:p>
            <a:r>
              <a:rPr lang="en-US" smtClean="0"/>
              <a:t>Lack of candor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Calisto MT"/>
              </a:rPr>
              <a:t>Factors That Contribute to IT Initiative Failures</a:t>
            </a:r>
          </a:p>
        </p:txBody>
      </p:sp>
      <p:sp>
        <p:nvSpPr>
          <p:cNvPr id="7475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Complexity of the project</a:t>
            </a:r>
          </a:p>
          <a:p>
            <a:r>
              <a:rPr lang="en-US" smtClean="0"/>
              <a:t>Failure to respect uncertainty</a:t>
            </a:r>
          </a:p>
          <a:p>
            <a:r>
              <a:rPr lang="en-US" smtClean="0"/>
              <a:t>Undernourished initiatives</a:t>
            </a:r>
          </a:p>
          <a:p>
            <a:r>
              <a:rPr lang="en-US" smtClean="0"/>
              <a:t>Failure to anticipate short term disruptions</a:t>
            </a:r>
          </a:p>
          <a:p>
            <a:r>
              <a:rPr lang="en-US" smtClean="0"/>
              <a:t>Invisible progress</a:t>
            </a:r>
          </a:p>
          <a:p>
            <a:r>
              <a:rPr lang="en-US" smtClean="0"/>
              <a:t>Unstable/immature technology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Calisto MT"/>
              </a:rPr>
              <a:t>Steps to Minimize Risk of Failure</a:t>
            </a:r>
          </a:p>
        </p:txBody>
      </p:sp>
      <p:sp>
        <p:nvSpPr>
          <p:cNvPr id="7577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800" smtClean="0"/>
              <a:t>Ensure that objectives are clear</a:t>
            </a:r>
          </a:p>
          <a:p>
            <a:r>
              <a:rPr lang="en-US" sz="2800" smtClean="0"/>
              <a:t>Test commitment</a:t>
            </a:r>
          </a:p>
          <a:p>
            <a:r>
              <a:rPr lang="en-US" sz="2800" smtClean="0"/>
              <a:t>Demonstrate conviction</a:t>
            </a:r>
          </a:p>
          <a:p>
            <a:r>
              <a:rPr lang="en-US" sz="2800" smtClean="0"/>
              <a:t>Hammer away at inertia</a:t>
            </a:r>
          </a:p>
          <a:p>
            <a:r>
              <a:rPr lang="en-US" sz="2800" smtClean="0"/>
              <a:t>Distance project from baggage</a:t>
            </a:r>
          </a:p>
          <a:p>
            <a:r>
              <a:rPr lang="en-US" sz="2800" smtClean="0"/>
              <a:t>Change the reward system</a:t>
            </a:r>
          </a:p>
          <a:p>
            <a:r>
              <a:rPr lang="en-US" sz="2800" smtClean="0"/>
              <a:t>Accept debate, invite bad news and do not punish those who make mistakes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Calisto MT"/>
              </a:rPr>
              <a:t>Steps to Minimize Risk of Failure</a:t>
            </a:r>
          </a:p>
        </p:txBody>
      </p:sp>
      <p:sp>
        <p:nvSpPr>
          <p:cNvPr id="7680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800" smtClean="0"/>
              <a:t>Reduce complexity</a:t>
            </a:r>
          </a:p>
          <a:p>
            <a:r>
              <a:rPr lang="en-US" sz="2800" smtClean="0"/>
              <a:t>Accept the imperfection of understanding of the needed changes</a:t>
            </a:r>
          </a:p>
          <a:p>
            <a:r>
              <a:rPr lang="en-US" sz="2800" smtClean="0"/>
              <a:t>Resource appropriately</a:t>
            </a:r>
          </a:p>
          <a:p>
            <a:r>
              <a:rPr lang="en-US" sz="2800" smtClean="0"/>
              <a:t>Limit depth and duration of disruption</a:t>
            </a:r>
          </a:p>
          <a:p>
            <a:r>
              <a:rPr lang="en-US" sz="2800" smtClean="0"/>
              <a:t>Communicate progress</a:t>
            </a:r>
          </a:p>
          <a:p>
            <a:r>
              <a:rPr lang="en-US" sz="2800" smtClean="0"/>
              <a:t>Avoid new technologies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Calisto MT"/>
              </a:rPr>
              <a:t>Summary</a:t>
            </a:r>
          </a:p>
        </p:txBody>
      </p:sp>
      <p:sp>
        <p:nvSpPr>
          <p:cNvPr id="7782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Leadership plays an essential role in managing the change that accompanies IT implementations</a:t>
            </a:r>
          </a:p>
          <a:p>
            <a:pPr>
              <a:lnSpc>
                <a:spcPct val="90000"/>
              </a:lnSpc>
            </a:pPr>
            <a:r>
              <a:rPr lang="en-US" smtClean="0"/>
              <a:t>Good project management is critical and requires well developed charters, plans, committees and roles</a:t>
            </a:r>
          </a:p>
          <a:p>
            <a:pPr>
              <a:lnSpc>
                <a:spcPct val="90000"/>
              </a:lnSpc>
            </a:pPr>
            <a:r>
              <a:rPr lang="en-US" smtClean="0"/>
              <a:t>Leadership must take steps to reduce project failure risks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Calisto MT"/>
              </a:rPr>
              <a:t>Outline</a:t>
            </a:r>
          </a:p>
        </p:txBody>
      </p:sp>
      <p:sp>
        <p:nvSpPr>
          <p:cNvPr id="6349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Managing organizational change</a:t>
            </a:r>
          </a:p>
          <a:p>
            <a:r>
              <a:rPr lang="en-US" smtClean="0"/>
              <a:t>Managing projects</a:t>
            </a:r>
          </a:p>
          <a:p>
            <a:r>
              <a:rPr lang="en-US" smtClean="0"/>
              <a:t>Factors that contribute to IT initiative failures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Calisto MT"/>
              </a:rPr>
              <a:t>Types of Organizational Change </a:t>
            </a:r>
            <a:r>
              <a:rPr lang="en-US" sz="1600" smtClean="0">
                <a:effectLst/>
                <a:latin typeface="Calisto MT"/>
              </a:rPr>
              <a:t>Keen, 1997</a:t>
            </a:r>
          </a:p>
        </p:txBody>
      </p:sp>
      <p:sp>
        <p:nvSpPr>
          <p:cNvPr id="6451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Incremental</a:t>
            </a:r>
          </a:p>
          <a:p>
            <a:r>
              <a:rPr lang="en-US" smtClean="0"/>
              <a:t>Step-shift</a:t>
            </a:r>
          </a:p>
          <a:p>
            <a:r>
              <a:rPr lang="en-US" smtClean="0"/>
              <a:t>Radical</a:t>
            </a:r>
          </a:p>
          <a:p>
            <a:r>
              <a:rPr lang="en-US" smtClean="0"/>
              <a:t>Fundamental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Calisto MT"/>
              </a:rPr>
              <a:t>Effecting Organizational Change </a:t>
            </a:r>
            <a:r>
              <a:rPr lang="en-US" sz="1600" smtClean="0">
                <a:effectLst/>
                <a:latin typeface="Calisto MT"/>
              </a:rPr>
              <a:t>Keen, 1997</a:t>
            </a:r>
          </a:p>
        </p:txBody>
      </p:sp>
      <p:sp>
        <p:nvSpPr>
          <p:cNvPr id="6553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Leadership</a:t>
            </a:r>
          </a:p>
          <a:p>
            <a:r>
              <a:rPr lang="en-US" smtClean="0"/>
              <a:t>Language and vision</a:t>
            </a:r>
          </a:p>
          <a:p>
            <a:r>
              <a:rPr lang="en-US" smtClean="0"/>
              <a:t>Connection and trust</a:t>
            </a:r>
          </a:p>
          <a:p>
            <a:r>
              <a:rPr lang="en-US" smtClean="0"/>
              <a:t>Incentives</a:t>
            </a:r>
          </a:p>
          <a:p>
            <a:r>
              <a:rPr lang="en-US" smtClean="0"/>
              <a:t>Plan, implement and iterate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Calisto MT"/>
              </a:rPr>
              <a:t>Project Management Objectives</a:t>
            </a:r>
          </a:p>
        </p:txBody>
      </p:sp>
      <p:sp>
        <p:nvSpPr>
          <p:cNvPr id="6656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Define project scope and goals</a:t>
            </a:r>
          </a:p>
          <a:p>
            <a:r>
              <a:rPr lang="en-US" smtClean="0"/>
              <a:t>Identify accountability</a:t>
            </a:r>
          </a:p>
          <a:p>
            <a:r>
              <a:rPr lang="en-US" smtClean="0"/>
              <a:t>Define decision-making processes</a:t>
            </a:r>
          </a:p>
          <a:p>
            <a:r>
              <a:rPr lang="en-US" smtClean="0"/>
              <a:t>Identify tasks and task sequence and interdependencies</a:t>
            </a:r>
          </a:p>
          <a:p>
            <a:r>
              <a:rPr lang="en-US" smtClean="0"/>
              <a:t>Determine resource and time requirements</a:t>
            </a:r>
          </a:p>
          <a:p>
            <a:r>
              <a:rPr lang="en-US" smtClean="0"/>
              <a:t>Ensure appropriate communication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Calisto MT"/>
              </a:rPr>
              <a:t>Project Roles</a:t>
            </a:r>
          </a:p>
        </p:txBody>
      </p:sp>
      <p:sp>
        <p:nvSpPr>
          <p:cNvPr id="6758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800" smtClean="0"/>
              <a:t>Business sponsor</a:t>
            </a:r>
          </a:p>
          <a:p>
            <a:pPr lvl="1"/>
            <a:r>
              <a:rPr lang="en-US" sz="2400" smtClean="0"/>
              <a:t>Secure resources</a:t>
            </a:r>
          </a:p>
          <a:p>
            <a:pPr lvl="1"/>
            <a:r>
              <a:rPr lang="en-US" sz="2400" smtClean="0"/>
              <a:t>Final decision making and accountability</a:t>
            </a:r>
          </a:p>
          <a:p>
            <a:pPr lvl="1"/>
            <a:r>
              <a:rPr lang="en-US" sz="2400" smtClean="0"/>
              <a:t>Identify and support Business Owners</a:t>
            </a:r>
          </a:p>
          <a:p>
            <a:pPr lvl="1"/>
            <a:r>
              <a:rPr lang="en-US" sz="2400" smtClean="0"/>
              <a:t>Promote project and obtain buy-in</a:t>
            </a:r>
          </a:p>
          <a:p>
            <a:pPr lvl="1"/>
            <a:r>
              <a:rPr lang="en-US" sz="2400" smtClean="0"/>
              <a:t>Chair Project Steering Committee</a:t>
            </a:r>
          </a:p>
          <a:p>
            <a:pPr lvl="1"/>
            <a:r>
              <a:rPr lang="en-US" sz="2400" smtClean="0"/>
              <a:t>Define objectives, deliverables, scope and success criteria</a:t>
            </a:r>
          </a:p>
          <a:p>
            <a:pPr lvl="1"/>
            <a:r>
              <a:rPr lang="en-US" sz="2400" smtClean="0"/>
              <a:t>Remove obstacles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Calisto MT"/>
              </a:rPr>
              <a:t>Project Roles</a:t>
            </a:r>
          </a:p>
        </p:txBody>
      </p:sp>
      <p:sp>
        <p:nvSpPr>
          <p:cNvPr id="68611" name="Rectangle 3"/>
          <p:cNvSpPr>
            <a:spLocks noGrp="1"/>
          </p:cNvSpPr>
          <p:nvPr>
            <p:ph type="body" idx="4294967295"/>
          </p:nvPr>
        </p:nvSpPr>
        <p:spPr>
          <a:xfrm>
            <a:off x="1752600" y="1371600"/>
            <a:ext cx="70866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Business Owner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Represent department or function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Obtain resources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Remove obstacles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Work with Project Manager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Project Manager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Obtain resources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Deliver project on time and on budget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Communicate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Manage project risk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Resolve issues and problems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Maintain plan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Manage scope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Calisto MT"/>
              </a:rPr>
              <a:t>Project Committees</a:t>
            </a:r>
          </a:p>
        </p:txBody>
      </p:sp>
      <p:sp>
        <p:nvSpPr>
          <p:cNvPr id="6963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Project Steering Committee</a:t>
            </a:r>
          </a:p>
          <a:p>
            <a:pPr lvl="1"/>
            <a:r>
              <a:rPr lang="en-US" smtClean="0"/>
              <a:t>Provide overall guidance and management</a:t>
            </a:r>
          </a:p>
          <a:p>
            <a:pPr lvl="1"/>
            <a:r>
              <a:rPr lang="en-US" smtClean="0"/>
              <a:t>Resolve project issues and problems</a:t>
            </a:r>
          </a:p>
          <a:p>
            <a:r>
              <a:rPr lang="en-US" smtClean="0"/>
              <a:t>Project Team</a:t>
            </a:r>
          </a:p>
          <a:p>
            <a:pPr lvl="1"/>
            <a:r>
              <a:rPr lang="en-US" smtClean="0"/>
              <a:t>Manage the project work</a:t>
            </a:r>
          </a:p>
          <a:p>
            <a:pPr lvl="1"/>
            <a:r>
              <a:rPr lang="en-US" smtClean="0"/>
              <a:t>Resolve day-to-day issues</a:t>
            </a:r>
          </a:p>
          <a:p>
            <a:pPr lvl="1"/>
            <a:r>
              <a:rPr lang="en-US" smtClean="0"/>
              <a:t>Manage and allocate resources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  <a:latin typeface="Calisto MT"/>
              </a:rPr>
              <a:t>Project Management</a:t>
            </a:r>
          </a:p>
        </p:txBody>
      </p:sp>
      <p:sp>
        <p:nvSpPr>
          <p:cNvPr id="7065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Project Charter</a:t>
            </a:r>
          </a:p>
          <a:p>
            <a:pPr lvl="1"/>
            <a:r>
              <a:rPr lang="en-US" smtClean="0"/>
              <a:t>Project overview and objectives</a:t>
            </a:r>
          </a:p>
          <a:p>
            <a:pPr lvl="1"/>
            <a:r>
              <a:rPr lang="en-US" smtClean="0"/>
              <a:t>Desired application features</a:t>
            </a:r>
          </a:p>
          <a:p>
            <a:pPr lvl="1"/>
            <a:r>
              <a:rPr lang="en-US" smtClean="0"/>
              <a:t>Scope and limitations</a:t>
            </a:r>
          </a:p>
          <a:p>
            <a:pPr lvl="1"/>
            <a:r>
              <a:rPr lang="en-US" smtClean="0"/>
              <a:t>Success metrics</a:t>
            </a:r>
          </a:p>
          <a:p>
            <a:pPr lvl="1"/>
            <a:r>
              <a:rPr lang="en-US" smtClean="0"/>
              <a:t>Budget and timetable</a:t>
            </a:r>
          </a:p>
          <a:p>
            <a:pPr lvl="1"/>
            <a:r>
              <a:rPr lang="en-US" smtClean="0"/>
              <a:t>Project organization</a:t>
            </a:r>
          </a:p>
          <a:p>
            <a:pPr lvl="1"/>
            <a:r>
              <a:rPr lang="en-US" smtClean="0"/>
              <a:t>Project management strategies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</TotalTime>
  <Words>437</Words>
  <Application>Microsoft Office PowerPoint</Application>
  <PresentationFormat>On-screen Show (4:3)</PresentationFormat>
  <Paragraphs>112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Calisto MT</vt:lpstr>
      <vt:lpstr>Times New Roman</vt:lpstr>
      <vt:lpstr>Wingdings</vt:lpstr>
      <vt:lpstr>Office Theme</vt:lpstr>
      <vt:lpstr>PowerPoint Presentation</vt:lpstr>
      <vt:lpstr>Outline</vt:lpstr>
      <vt:lpstr>Types of Organizational Change Keen, 1997</vt:lpstr>
      <vt:lpstr>Effecting Organizational Change Keen, 1997</vt:lpstr>
      <vt:lpstr>Project Management Objectives</vt:lpstr>
      <vt:lpstr>Project Roles</vt:lpstr>
      <vt:lpstr>Project Roles</vt:lpstr>
      <vt:lpstr>Project Committees</vt:lpstr>
      <vt:lpstr>Project Management</vt:lpstr>
      <vt:lpstr>Project Management</vt:lpstr>
      <vt:lpstr>Characteristics of a Good Project Plan and Charter</vt:lpstr>
      <vt:lpstr>Factors That Contribute to IT Initiative Failures</vt:lpstr>
      <vt:lpstr>Factors That Contribute to IT Initiative Failures</vt:lpstr>
      <vt:lpstr>Steps to Minimize Risk of Failure</vt:lpstr>
      <vt:lpstr>Steps to Minimize Risk of Failure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Training Laptop</dc:creator>
  <cp:lastModifiedBy>Ferreira</cp:lastModifiedBy>
  <cp:revision>28</cp:revision>
  <dcterms:created xsi:type="dcterms:W3CDTF">2013-05-29T17:50:42Z</dcterms:created>
  <dcterms:modified xsi:type="dcterms:W3CDTF">2014-12-01T20:38:01Z</dcterms:modified>
</cp:coreProperties>
</file>