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handoutMasterIdLst>
    <p:handoutMasterId r:id="rId53"/>
  </p:handoutMasterIdLst>
  <p:sldIdLst>
    <p:sldId id="256" r:id="rId2"/>
    <p:sldId id="258" r:id="rId3"/>
    <p:sldId id="259" r:id="rId4"/>
    <p:sldId id="260" r:id="rId5"/>
    <p:sldId id="261" r:id="rId6"/>
    <p:sldId id="300" r:id="rId7"/>
    <p:sldId id="263" r:id="rId8"/>
    <p:sldId id="301" r:id="rId9"/>
    <p:sldId id="302" r:id="rId10"/>
    <p:sldId id="303" r:id="rId11"/>
    <p:sldId id="304" r:id="rId12"/>
    <p:sldId id="305" r:id="rId13"/>
    <p:sldId id="306" r:id="rId14"/>
    <p:sldId id="307" r:id="rId15"/>
    <p:sldId id="308" r:id="rId16"/>
    <p:sldId id="309" r:id="rId17"/>
    <p:sldId id="310" r:id="rId18"/>
    <p:sldId id="311" r:id="rId19"/>
    <p:sldId id="312" r:id="rId20"/>
    <p:sldId id="313" r:id="rId21"/>
    <p:sldId id="314" r:id="rId22"/>
    <p:sldId id="315" r:id="rId23"/>
    <p:sldId id="316" r:id="rId24"/>
    <p:sldId id="317" r:id="rId25"/>
    <p:sldId id="318" r:id="rId26"/>
    <p:sldId id="319" r:id="rId27"/>
    <p:sldId id="320" r:id="rId28"/>
    <p:sldId id="321" r:id="rId29"/>
    <p:sldId id="322" r:id="rId30"/>
    <p:sldId id="323" r:id="rId31"/>
    <p:sldId id="324" r:id="rId32"/>
    <p:sldId id="325" r:id="rId33"/>
    <p:sldId id="326" r:id="rId34"/>
    <p:sldId id="327" r:id="rId35"/>
    <p:sldId id="328" r:id="rId36"/>
    <p:sldId id="329" r:id="rId37"/>
    <p:sldId id="330" r:id="rId38"/>
    <p:sldId id="331" r:id="rId39"/>
    <p:sldId id="332" r:id="rId40"/>
    <p:sldId id="333" r:id="rId41"/>
    <p:sldId id="334" r:id="rId42"/>
    <p:sldId id="335" r:id="rId43"/>
    <p:sldId id="336" r:id="rId44"/>
    <p:sldId id="337" r:id="rId45"/>
    <p:sldId id="338" r:id="rId46"/>
    <p:sldId id="339" r:id="rId47"/>
    <p:sldId id="340" r:id="rId48"/>
    <p:sldId id="343" r:id="rId49"/>
    <p:sldId id="342" r:id="rId50"/>
    <p:sldId id="344"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0023"/>
    <a:srgbClr val="D90032"/>
    <a:srgbClr val="D90019"/>
    <a:srgbClr val="D9000F"/>
    <a:srgbClr val="D2232A"/>
    <a:srgbClr val="D90005"/>
    <a:srgbClr val="D20A23"/>
    <a:srgbClr val="CA0A23"/>
    <a:srgbClr val="DC2323"/>
    <a:srgbClr val="D919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6" autoAdjust="0"/>
    <p:restoredTop sz="94607" autoAdjust="0"/>
  </p:normalViewPr>
  <p:slideViewPr>
    <p:cSldViewPr>
      <p:cViewPr varScale="1">
        <p:scale>
          <a:sx n="122" d="100"/>
          <a:sy n="122" d="100"/>
        </p:scale>
        <p:origin x="1206" y="96"/>
      </p:cViewPr>
      <p:guideLst>
        <p:guide orient="horz" pos="2160"/>
        <p:guide pos="2880"/>
      </p:guideLst>
    </p:cSldViewPr>
  </p:slideViewPr>
  <p:outlineViewPr>
    <p:cViewPr>
      <p:scale>
        <a:sx n="33" d="100"/>
        <a:sy n="33" d="100"/>
      </p:scale>
      <p:origin x="36" y="364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9D8CA63-F33E-4059-8F36-A8B7BCF027CB}" type="datetimeFigureOut">
              <a:rPr lang="en-US" smtClean="0"/>
              <a:t>12/1/2014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B4A0379-E27F-497D-8343-B05E4925547A}" type="slidenum">
              <a:rPr lang="en-US" smtClean="0"/>
              <a:t>‹#›</a:t>
            </a:fld>
            <a:endParaRPr lang="en-US"/>
          </a:p>
        </p:txBody>
      </p:sp>
    </p:spTree>
    <p:extLst>
      <p:ext uri="{BB962C8B-B14F-4D97-AF65-F5344CB8AC3E}">
        <p14:creationId xmlns:p14="http://schemas.microsoft.com/office/powerpoint/2010/main" val="26835457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D3126B-B0A6-4C10-AA19-A7886C3082EE}" type="datetimeFigureOut">
              <a:rPr lang="en-US" smtClean="0"/>
              <a:t>12/1/2014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049404-F838-428A-A322-52CD51842133}" type="slidenum">
              <a:rPr lang="en-US" smtClean="0"/>
              <a:t>‹#›</a:t>
            </a:fld>
            <a:endParaRPr lang="en-US"/>
          </a:p>
        </p:txBody>
      </p:sp>
    </p:spTree>
    <p:extLst>
      <p:ext uri="{BB962C8B-B14F-4D97-AF65-F5344CB8AC3E}">
        <p14:creationId xmlns:p14="http://schemas.microsoft.com/office/powerpoint/2010/main" val="122858388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D2232A"/>
        </a:solidFill>
        <a:effectLst/>
      </p:bgPr>
    </p:bg>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3608" t="3139" r="3429"/>
          <a:stretch/>
        </p:blipFill>
        <p:spPr>
          <a:xfrm>
            <a:off x="-12578" y="491293"/>
            <a:ext cx="9144000" cy="2348821"/>
          </a:xfrm>
          <a:prstGeom prst="rect">
            <a:avLst/>
          </a:prstGeom>
        </p:spPr>
      </p:pic>
      <p:pic>
        <p:nvPicPr>
          <p:cNvPr id="20" name="Picture 19"/>
          <p:cNvPicPr>
            <a:picLocks noChangeAspect="1"/>
          </p:cNvPicPr>
          <p:nvPr userDrawn="1"/>
        </p:nvPicPr>
        <p:blipFill rotWithShape="1">
          <a:blip r:embed="rId4" cstate="print">
            <a:extLst>
              <a:ext uri="{28A0092B-C50C-407E-A947-70E740481C1C}">
                <a14:useLocalDpi xmlns:a14="http://schemas.microsoft.com/office/drawing/2010/main" val="0"/>
              </a:ext>
            </a:extLst>
          </a:blip>
          <a:srcRect l="1107" t="29366" r="-97" b="21633"/>
          <a:stretch/>
        </p:blipFill>
        <p:spPr>
          <a:xfrm>
            <a:off x="-12578" y="6096000"/>
            <a:ext cx="9156577" cy="460356"/>
          </a:xfrm>
          <a:prstGeom prst="rect">
            <a:avLst/>
          </a:prstGeom>
        </p:spPr>
      </p:pic>
      <p:pic>
        <p:nvPicPr>
          <p:cNvPr id="6" name="Picture 5"/>
          <p:cNvPicPr>
            <a:picLocks noChangeAspect="1"/>
          </p:cNvPicPr>
          <p:nvPr userDrawn="1"/>
        </p:nvPicPr>
        <p:blipFill rotWithShape="1">
          <a:blip r:embed="rId5" cstate="print">
            <a:extLst>
              <a:ext uri="{28A0092B-C50C-407E-A947-70E740481C1C}">
                <a14:useLocalDpi xmlns:a14="http://schemas.microsoft.com/office/drawing/2010/main" val="0"/>
              </a:ext>
            </a:extLst>
          </a:blip>
          <a:srcRect t="3449"/>
          <a:stretch/>
        </p:blipFill>
        <p:spPr>
          <a:xfrm>
            <a:off x="2809365" y="3124200"/>
            <a:ext cx="3525270" cy="1592320"/>
          </a:xfrm>
          <a:prstGeom prst="rect">
            <a:avLst/>
          </a:prstGeom>
        </p:spPr>
      </p:pic>
      <p:pic>
        <p:nvPicPr>
          <p:cNvPr id="7" name="Picture 6"/>
          <p:cNvPicPr>
            <a:picLocks noChangeAspect="1"/>
          </p:cNvPicPr>
          <p:nvPr userDrawn="1"/>
        </p:nvPicPr>
        <p:blipFill rotWithShape="1">
          <a:blip r:embed="rId6" cstate="print">
            <a:extLst>
              <a:ext uri="{28A0092B-C50C-407E-A947-70E740481C1C}">
                <a14:useLocalDpi xmlns:a14="http://schemas.microsoft.com/office/drawing/2010/main" val="0"/>
              </a:ext>
            </a:extLst>
          </a:blip>
          <a:srcRect b="6919"/>
          <a:stretch/>
        </p:blipFill>
        <p:spPr>
          <a:xfrm>
            <a:off x="3011978" y="4829797"/>
            <a:ext cx="3120044" cy="682563"/>
          </a:xfrm>
          <a:prstGeom prst="rect">
            <a:avLst/>
          </a:prstGeom>
        </p:spPr>
      </p:pic>
      <p:sp>
        <p:nvSpPr>
          <p:cNvPr id="12" name="TextBox 11"/>
          <p:cNvSpPr txBox="1"/>
          <p:nvPr userDrawn="1"/>
        </p:nvSpPr>
        <p:spPr>
          <a:xfrm>
            <a:off x="2532256" y="5548056"/>
            <a:ext cx="4079487" cy="276999"/>
          </a:xfrm>
          <a:prstGeom prst="rect">
            <a:avLst/>
          </a:prstGeom>
          <a:noFill/>
        </p:spPr>
        <p:txBody>
          <a:bodyPr wrap="square" rtlCol="0">
            <a:spAutoFit/>
          </a:bodyPr>
          <a:lstStyle/>
          <a:p>
            <a:r>
              <a:rPr lang="en-US" sz="1200" dirty="0" smtClean="0">
                <a:latin typeface="Calisto MT" pitchFamily="18" charset="0"/>
              </a:rPr>
              <a:t>Karen A. Wager  </a:t>
            </a:r>
            <a:r>
              <a:rPr lang="en-US" sz="1200" dirty="0" smtClean="0">
                <a:solidFill>
                  <a:schemeClr val="bg1"/>
                </a:solidFill>
                <a:latin typeface="Calisto MT" pitchFamily="18" charset="0"/>
              </a:rPr>
              <a:t>|</a:t>
            </a:r>
            <a:r>
              <a:rPr lang="en-US" sz="1200" baseline="0" dirty="0" smtClean="0">
                <a:latin typeface="Calisto MT" pitchFamily="18" charset="0"/>
              </a:rPr>
              <a:t> Frances Wickham Lee  </a:t>
            </a:r>
            <a:r>
              <a:rPr lang="en-US" sz="1200" baseline="0" dirty="0" smtClean="0">
                <a:solidFill>
                  <a:schemeClr val="bg1"/>
                </a:solidFill>
                <a:latin typeface="Calisto MT" pitchFamily="18" charset="0"/>
              </a:rPr>
              <a:t>| </a:t>
            </a:r>
            <a:r>
              <a:rPr lang="en-US" sz="1200" baseline="0" dirty="0" smtClean="0">
                <a:latin typeface="Calisto MT" pitchFamily="18" charset="0"/>
              </a:rPr>
              <a:t> John P. Glaser</a:t>
            </a:r>
            <a:r>
              <a:rPr lang="en-US" sz="1200" dirty="0" smtClean="0">
                <a:latin typeface="Calisto MT" pitchFamily="18" charset="0"/>
              </a:rPr>
              <a:t> </a:t>
            </a:r>
            <a:endParaRPr lang="en-US" sz="1200" dirty="0">
              <a:latin typeface="Calisto MT" pitchFamily="18" charset="0"/>
            </a:endParaRPr>
          </a:p>
        </p:txBody>
      </p:sp>
      <p:cxnSp>
        <p:nvCxnSpPr>
          <p:cNvPr id="22" name="Straight Connector 21"/>
          <p:cNvCxnSpPr/>
          <p:nvPr userDrawn="1"/>
        </p:nvCxnSpPr>
        <p:spPr>
          <a:xfrm>
            <a:off x="2895600" y="4716520"/>
            <a:ext cx="3352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06186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3608" t="3139" r="3429"/>
          <a:stretch/>
        </p:blipFill>
        <p:spPr>
          <a:xfrm>
            <a:off x="-12578" y="491293"/>
            <a:ext cx="9144000" cy="2348821"/>
          </a:xfrm>
          <a:prstGeom prst="rect">
            <a:avLst/>
          </a:prstGeom>
        </p:spPr>
      </p:pic>
      <p:sp>
        <p:nvSpPr>
          <p:cNvPr id="2" name="Title 1"/>
          <p:cNvSpPr>
            <a:spLocks noGrp="1"/>
          </p:cNvSpPr>
          <p:nvPr>
            <p:ph type="title"/>
          </p:nvPr>
        </p:nvSpPr>
        <p:spPr>
          <a:xfrm>
            <a:off x="444622" y="609600"/>
            <a:ext cx="8229600" cy="1143000"/>
          </a:xfrm>
        </p:spPr>
        <p:txBody>
          <a:bodyPr/>
          <a:lstStyle>
            <a:lvl1pPr algn="l">
              <a:defRPr/>
            </a:lvl1pPr>
          </a:lstStyle>
          <a:p>
            <a:r>
              <a:rPr lang="en-US" smtClean="0"/>
              <a:t>Click to edit Master title style</a:t>
            </a:r>
            <a:endParaRPr lang="en-US"/>
          </a:p>
        </p:txBody>
      </p:sp>
    </p:spTree>
    <p:extLst>
      <p:ext uri="{BB962C8B-B14F-4D97-AF65-F5344CB8AC3E}">
        <p14:creationId xmlns:p14="http://schemas.microsoft.com/office/powerpoint/2010/main" val="41907980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95806"/>
            <a:ext cx="9144000" cy="262194"/>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D2232A"/>
              </a:buClr>
              <a:defRPr/>
            </a:lvl1pPr>
            <a:lvl2pPr marL="742950" indent="-285750">
              <a:buClr>
                <a:schemeClr val="tx1">
                  <a:lumMod val="50000"/>
                  <a:lumOff val="50000"/>
                </a:schemeClr>
              </a:buClr>
              <a:buFont typeface="Wingdings" pitchFamily="2" charset="2"/>
              <a:buChar char="§"/>
              <a:defRPr/>
            </a:lvl2pPr>
            <a:lvl3pPr marL="1143000" indent="-228600">
              <a:buClr>
                <a:schemeClr val="tx1">
                  <a:lumMod val="65000"/>
                  <a:lumOff val="35000"/>
                </a:schemeClr>
              </a:buClr>
              <a:buFont typeface="Wingdings" pitchFamily="2" charset="2"/>
              <a:buChar char="§"/>
              <a:defRPr/>
            </a:lvl3pPr>
            <a:lvl4pPr marL="1600200" indent="-228600">
              <a:buClr>
                <a:schemeClr val="tx1">
                  <a:lumMod val="75000"/>
                  <a:lumOff val="25000"/>
                </a:schemeClr>
              </a:buClr>
              <a:buFont typeface="Wingdings" pitchFamily="2" charset="2"/>
              <a:buChar char="§"/>
              <a:defRPr/>
            </a:lvl4pPr>
            <a:lvl5pPr marL="2057400" indent="-228600">
              <a:buClr>
                <a:schemeClr val="tx1">
                  <a:lumMod val="85000"/>
                  <a:lumOff val="15000"/>
                </a:schemeClr>
              </a:buCl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3"/>
          <p:cNvSpPr txBox="1">
            <a:spLocks/>
          </p:cNvSpPr>
          <p:nvPr userDrawn="1"/>
        </p:nvSpPr>
        <p:spPr>
          <a:xfrm>
            <a:off x="457200" y="6553200"/>
            <a:ext cx="8305800" cy="28704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schemeClr val="tx1"/>
                </a:solidFill>
              </a:rPr>
              <a:t>Health Care Information Systems:</a:t>
            </a:r>
            <a:r>
              <a:rPr lang="en-US" baseline="0" dirty="0" smtClean="0">
                <a:solidFill>
                  <a:schemeClr val="tx1"/>
                </a:solidFill>
              </a:rPr>
              <a:t> A Practical Approach for Health Care Management 3</a:t>
            </a:r>
            <a:r>
              <a:rPr lang="en-US" baseline="30000" dirty="0" smtClean="0">
                <a:solidFill>
                  <a:schemeClr val="tx1"/>
                </a:solidFill>
              </a:rPr>
              <a:t>rd</a:t>
            </a:r>
            <a:r>
              <a:rPr lang="en-US" baseline="0" dirty="0" smtClean="0">
                <a:solidFill>
                  <a:schemeClr val="tx1"/>
                </a:solidFill>
              </a:rPr>
              <a:t> Edition  	  K. Wager, F. Lee, &amp; J. Glaser  	                    </a:t>
            </a:r>
            <a:fld id="{48AD39EC-489F-49FC-A496-52FBFF0A6B92}" type="slidenum">
              <a:rPr lang="en-US" baseline="0" smtClean="0">
                <a:solidFill>
                  <a:schemeClr val="tx1"/>
                </a:solidFill>
              </a:rPr>
              <a:t>‹#›</a:t>
            </a:fld>
            <a:endParaRPr lang="en-US" dirty="0">
              <a:solidFill>
                <a:schemeClr val="tx1"/>
              </a:solidFill>
            </a:endParaRPr>
          </a:p>
        </p:txBody>
      </p:sp>
    </p:spTree>
    <p:extLst>
      <p:ext uri="{BB962C8B-B14F-4D97-AF65-F5344CB8AC3E}">
        <p14:creationId xmlns:p14="http://schemas.microsoft.com/office/powerpoint/2010/main" val="591875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95806"/>
            <a:ext cx="9144000" cy="262194"/>
          </a:xfrm>
          <a:prstGeom prst="rect">
            <a:avLst/>
          </a:prstGeom>
        </p:spPr>
      </p:pic>
      <p:sp>
        <p:nvSpPr>
          <p:cNvPr id="13" name="Slide Number Placeholder 3"/>
          <p:cNvSpPr txBox="1">
            <a:spLocks/>
          </p:cNvSpPr>
          <p:nvPr userDrawn="1"/>
        </p:nvSpPr>
        <p:spPr>
          <a:xfrm>
            <a:off x="457200" y="6553200"/>
            <a:ext cx="8305800" cy="28704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schemeClr val="tx1"/>
                </a:solidFill>
              </a:rPr>
              <a:t>Health Care Information Systems:</a:t>
            </a:r>
            <a:r>
              <a:rPr lang="en-US" baseline="0" dirty="0" smtClean="0">
                <a:solidFill>
                  <a:schemeClr val="tx1"/>
                </a:solidFill>
              </a:rPr>
              <a:t> A Practical Approach for Health Care Management 3</a:t>
            </a:r>
            <a:r>
              <a:rPr lang="en-US" baseline="30000" dirty="0" smtClean="0">
                <a:solidFill>
                  <a:schemeClr val="tx1"/>
                </a:solidFill>
              </a:rPr>
              <a:t>rd</a:t>
            </a:r>
            <a:r>
              <a:rPr lang="en-US" baseline="0" dirty="0" smtClean="0">
                <a:solidFill>
                  <a:schemeClr val="tx1"/>
                </a:solidFill>
              </a:rPr>
              <a:t> Edition  	  K. Wager, F. Lee, &amp; J. Glaser  	                    </a:t>
            </a:r>
            <a:fld id="{48AD39EC-489F-49FC-A496-52FBFF0A6B92}" type="slidenum">
              <a:rPr lang="en-US" baseline="0" smtClean="0">
                <a:solidFill>
                  <a:schemeClr val="tx1"/>
                </a:solidFill>
              </a:rPr>
              <a:t>‹#›</a:t>
            </a:fld>
            <a:endParaRPr lang="en-US" dirty="0">
              <a:solidFill>
                <a:schemeClr val="tx1"/>
              </a:solidFill>
            </a:endParaRPr>
          </a:p>
        </p:txBody>
      </p:sp>
    </p:spTree>
    <p:extLst>
      <p:ext uri="{BB962C8B-B14F-4D97-AF65-F5344CB8AC3E}">
        <p14:creationId xmlns:p14="http://schemas.microsoft.com/office/powerpoint/2010/main" val="10683283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95806"/>
            <a:ext cx="9144000" cy="262194"/>
          </a:xfrm>
          <a:prstGeom prst="rect">
            <a:avLst/>
          </a:prstGeom>
        </p:spPr>
      </p:pic>
      <p:sp>
        <p:nvSpPr>
          <p:cNvPr id="12" name="Slide Number Placeholder 3"/>
          <p:cNvSpPr txBox="1">
            <a:spLocks/>
          </p:cNvSpPr>
          <p:nvPr userDrawn="1"/>
        </p:nvSpPr>
        <p:spPr>
          <a:xfrm>
            <a:off x="457200" y="6553200"/>
            <a:ext cx="8305800" cy="28704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schemeClr val="tx1"/>
                </a:solidFill>
              </a:rPr>
              <a:t>Health Care Information Systems:</a:t>
            </a:r>
            <a:r>
              <a:rPr lang="en-US" baseline="0" dirty="0" smtClean="0">
                <a:solidFill>
                  <a:schemeClr val="tx1"/>
                </a:solidFill>
              </a:rPr>
              <a:t> A Practical Approach for Health Care Management 3</a:t>
            </a:r>
            <a:r>
              <a:rPr lang="en-US" baseline="30000" dirty="0" smtClean="0">
                <a:solidFill>
                  <a:schemeClr val="tx1"/>
                </a:solidFill>
              </a:rPr>
              <a:t>rd</a:t>
            </a:r>
            <a:r>
              <a:rPr lang="en-US" baseline="0" dirty="0" smtClean="0">
                <a:solidFill>
                  <a:schemeClr val="tx1"/>
                </a:solidFill>
              </a:rPr>
              <a:t> Edition  	  K. Wager, F. Lee, &amp; J. Glaser  	                    </a:t>
            </a:r>
            <a:fld id="{48AD39EC-489F-49FC-A496-52FBFF0A6B92}" type="slidenum">
              <a:rPr lang="en-US" baseline="0" smtClean="0">
                <a:solidFill>
                  <a:schemeClr val="tx1"/>
                </a:solidFill>
              </a:rPr>
              <a:t>‹#›</a:t>
            </a:fld>
            <a:endParaRPr lang="en-US" dirty="0">
              <a:solidFill>
                <a:schemeClr val="tx1"/>
              </a:solidFill>
            </a:endParaRPr>
          </a:p>
        </p:txBody>
      </p:sp>
    </p:spTree>
    <p:extLst>
      <p:ext uri="{BB962C8B-B14F-4D97-AF65-F5344CB8AC3E}">
        <p14:creationId xmlns:p14="http://schemas.microsoft.com/office/powerpoint/2010/main" val="325844221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95806"/>
            <a:ext cx="9144000" cy="262194"/>
          </a:xfrm>
          <a:prstGeom prst="rect">
            <a:avLst/>
          </a:prstGeom>
        </p:spPr>
      </p:pic>
      <p:sp>
        <p:nvSpPr>
          <p:cNvPr id="6" name="Slide Number Placeholder 3"/>
          <p:cNvSpPr txBox="1">
            <a:spLocks/>
          </p:cNvSpPr>
          <p:nvPr userDrawn="1"/>
        </p:nvSpPr>
        <p:spPr>
          <a:xfrm>
            <a:off x="457200" y="6553200"/>
            <a:ext cx="8305800" cy="28704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schemeClr val="tx1"/>
                </a:solidFill>
              </a:rPr>
              <a:t>Health Care Information Systems:</a:t>
            </a:r>
            <a:r>
              <a:rPr lang="en-US" baseline="0" dirty="0" smtClean="0">
                <a:solidFill>
                  <a:schemeClr val="tx1"/>
                </a:solidFill>
              </a:rPr>
              <a:t> A Practical Approach for Health Care Management 3</a:t>
            </a:r>
            <a:r>
              <a:rPr lang="en-US" baseline="30000" dirty="0" smtClean="0">
                <a:solidFill>
                  <a:schemeClr val="tx1"/>
                </a:solidFill>
              </a:rPr>
              <a:t>rd</a:t>
            </a:r>
            <a:r>
              <a:rPr lang="en-US" baseline="0" dirty="0" smtClean="0">
                <a:solidFill>
                  <a:schemeClr val="tx1"/>
                </a:solidFill>
              </a:rPr>
              <a:t> Edition  	  K. Wager, F. Lee, &amp; J. Glaser  	                    </a:t>
            </a:r>
            <a:fld id="{48AD39EC-489F-49FC-A496-52FBFF0A6B92}" type="slidenum">
              <a:rPr lang="en-US" baseline="0" smtClean="0">
                <a:solidFill>
                  <a:schemeClr val="tx1"/>
                </a:solidFill>
              </a:rPr>
              <a:t>‹#›</a:t>
            </a:fld>
            <a:endParaRPr lang="en-US" dirty="0">
              <a:solidFill>
                <a:schemeClr val="tx1"/>
              </a:solidFill>
            </a:endParaRPr>
          </a:p>
        </p:txBody>
      </p:sp>
    </p:spTree>
    <p:extLst>
      <p:ext uri="{BB962C8B-B14F-4D97-AF65-F5344CB8AC3E}">
        <p14:creationId xmlns:p14="http://schemas.microsoft.com/office/powerpoint/2010/main" val="30486638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12859317"/>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2" r:id="rId4"/>
    <p:sldLayoutId id="2147483654" r:id="rId5"/>
    <p:sldLayoutId id="2147483655" r:id="rId6"/>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effectLst>
            <a:innerShdw blurRad="114300">
              <a:srgbClr val="D90023"/>
            </a:innerShdw>
          </a:effectLst>
          <a:latin typeface="Calisto MT" pitchFamily="18" charset="0"/>
          <a:ea typeface="+mj-ea"/>
          <a:cs typeface="+mj-cs"/>
        </a:defRPr>
      </a:lvl1pPr>
    </p:titleStyle>
    <p:bodyStyle>
      <a:lvl1pPr marL="342900" indent="-342900" algn="l" defTabSz="914400" rtl="0" eaLnBrk="1" latinLnBrk="0" hangingPunct="1">
        <a:spcBef>
          <a:spcPct val="20000"/>
        </a:spcBef>
        <a:buClr>
          <a:srgbClr val="D2232A"/>
        </a:buClr>
        <a:buFont typeface="Wingdings" pitchFamily="2" charset="2"/>
        <a:buChar char="§"/>
        <a:defRPr sz="3200" kern="1200">
          <a:solidFill>
            <a:schemeClr val="tx1"/>
          </a:solidFill>
          <a:latin typeface="+mj-lt"/>
          <a:ea typeface="+mn-ea"/>
          <a:cs typeface="+mn-cs"/>
        </a:defRPr>
      </a:lvl1pPr>
      <a:lvl2pPr marL="742950" indent="-285750" algn="l" defTabSz="914400" rtl="0" eaLnBrk="1" latinLnBrk="0" hangingPunct="1">
        <a:spcBef>
          <a:spcPct val="20000"/>
        </a:spcBef>
        <a:buClr>
          <a:schemeClr val="tx1">
            <a:lumMod val="50000"/>
            <a:lumOff val="50000"/>
          </a:schemeClr>
        </a:buClr>
        <a:buFont typeface="Wingdings" pitchFamily="2" charset="2"/>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Clr>
          <a:schemeClr val="tx1">
            <a:lumMod val="65000"/>
            <a:lumOff val="35000"/>
          </a:schemeClr>
        </a:buClr>
        <a:buFont typeface="Wingdings" pitchFamily="2" charset="2"/>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Clr>
          <a:schemeClr val="tx1">
            <a:lumMod val="75000"/>
            <a:lumOff val="25000"/>
          </a:schemeClr>
        </a:buClr>
        <a:buFont typeface="Wingdings" pitchFamily="2" charset="2"/>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Clr>
          <a:schemeClr val="tx1">
            <a:lumMod val="85000"/>
            <a:lumOff val="15000"/>
          </a:schemeClr>
        </a:buClr>
        <a:buFont typeface="Wingdings" pitchFamily="2" charset="2"/>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package" Target="../embeddings/Microsoft_Word_Document1.docx"/></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685800"/>
            <a:ext cx="8686800" cy="1905000"/>
          </a:xfrm>
          <a:prstGeom prst="rect">
            <a:avLst/>
          </a:prstGeom>
        </p:spPr>
        <p:txBody>
          <a:bodyPr>
            <a:normAutofit fontScale="25000" lnSpcReduction="20000"/>
          </a:bodyPr>
          <a:lstStyle>
            <a:lvl1pPr algn="l" defTabSz="914400" rtl="0" eaLnBrk="1" latinLnBrk="0" hangingPunct="1">
              <a:spcBef>
                <a:spcPct val="0"/>
              </a:spcBef>
              <a:buNone/>
              <a:defRPr sz="6600" kern="1200">
                <a:solidFill>
                  <a:schemeClr val="tx1"/>
                </a:solidFill>
                <a:effectLst>
                  <a:innerShdw blurRad="114300">
                    <a:srgbClr val="D90023"/>
                  </a:innerShdw>
                </a:effectLst>
                <a:latin typeface="Calisto MT" pitchFamily="18" charset="0"/>
                <a:ea typeface="+mj-ea"/>
                <a:cs typeface="+mj-cs"/>
              </a:defRPr>
            </a:lvl1pPr>
          </a:lstStyle>
          <a:p>
            <a:r>
              <a:rPr lang="en-US" dirty="0" smtClean="0"/>
              <a:t/>
            </a:r>
            <a:br>
              <a:rPr lang="en-US" dirty="0" smtClean="0"/>
            </a:br>
            <a:r>
              <a:rPr lang="en-US" sz="24000" b="1" dirty="0" smtClean="0"/>
              <a:t>Chapter Nine</a:t>
            </a:r>
          </a:p>
          <a:p>
            <a:r>
              <a:rPr lang="en-US" sz="14400" dirty="0"/>
              <a:t>Technologies that Support Health Care Information Systems</a:t>
            </a:r>
          </a:p>
        </p:txBody>
      </p:sp>
    </p:spTree>
    <p:extLst>
      <p:ext uri="{BB962C8B-B14F-4D97-AF65-F5344CB8AC3E}">
        <p14:creationId xmlns:p14="http://schemas.microsoft.com/office/powerpoint/2010/main" val="1831836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 Operations</a:t>
            </a:r>
            <a:endParaRPr lang="en-US" dirty="0"/>
          </a:p>
        </p:txBody>
      </p:sp>
      <p:sp>
        <p:nvSpPr>
          <p:cNvPr id="3" name="Content Placeholder 2"/>
          <p:cNvSpPr>
            <a:spLocks noGrp="1"/>
          </p:cNvSpPr>
          <p:nvPr>
            <p:ph idx="1"/>
          </p:nvPr>
        </p:nvSpPr>
        <p:spPr/>
        <p:txBody>
          <a:bodyPr>
            <a:normAutofit fontScale="92500"/>
          </a:bodyPr>
          <a:lstStyle/>
          <a:p>
            <a:r>
              <a:rPr lang="en-US" dirty="0" smtClean="0"/>
              <a:t>Most common programming language in relational databases is Structured Query Language</a:t>
            </a:r>
          </a:p>
          <a:p>
            <a:pPr marL="0" indent="0">
              <a:buNone/>
            </a:pPr>
            <a:r>
              <a:rPr lang="en-US" i="1" dirty="0"/>
              <a:t>The following example of a simple SQL statement would return a list of Dr. Ethel Mays’s patients from the simplified patient registration database </a:t>
            </a:r>
            <a:endParaRPr lang="en-US" i="1" dirty="0" smtClean="0"/>
          </a:p>
          <a:p>
            <a:pPr marL="0" indent="0">
              <a:buNone/>
            </a:pPr>
            <a:r>
              <a:rPr lang="en-US" dirty="0" smtClean="0"/>
              <a:t>	SELECT </a:t>
            </a:r>
            <a:r>
              <a:rPr lang="en-US" dirty="0"/>
              <a:t>PATIENT, PHYSICIAN FROM </a:t>
            </a:r>
            <a:r>
              <a:rPr lang="en-US" dirty="0" smtClean="0"/>
              <a:t>	PATIENTS</a:t>
            </a:r>
            <a:endParaRPr lang="en-US" dirty="0"/>
          </a:p>
          <a:p>
            <a:pPr marL="0" indent="0">
              <a:buNone/>
            </a:pPr>
            <a:r>
              <a:rPr lang="en-US" dirty="0" smtClean="0"/>
              <a:t>	WHERE </a:t>
            </a:r>
            <a:r>
              <a:rPr lang="en-US" dirty="0"/>
              <a:t>PHYSICIAN = ‘Ethel Mays’</a:t>
            </a:r>
          </a:p>
          <a:p>
            <a:pPr marL="0" indent="0">
              <a:buNone/>
            </a:pPr>
            <a:endParaRPr lang="en-US" dirty="0"/>
          </a:p>
        </p:txBody>
      </p:sp>
    </p:spTree>
    <p:extLst>
      <p:ext uri="{BB962C8B-B14F-4D97-AF65-F5344CB8AC3E}">
        <p14:creationId xmlns:p14="http://schemas.microsoft.com/office/powerpoint/2010/main" val="4097734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 Operations</a:t>
            </a:r>
            <a:endParaRPr lang="en-US" dirty="0"/>
          </a:p>
        </p:txBody>
      </p:sp>
      <p:sp>
        <p:nvSpPr>
          <p:cNvPr id="3" name="Content Placeholder 2"/>
          <p:cNvSpPr>
            <a:spLocks noGrp="1"/>
          </p:cNvSpPr>
          <p:nvPr>
            <p:ph idx="1"/>
          </p:nvPr>
        </p:nvSpPr>
        <p:spPr/>
        <p:txBody>
          <a:bodyPr/>
          <a:lstStyle/>
          <a:p>
            <a:r>
              <a:rPr lang="en-US" dirty="0" smtClean="0"/>
              <a:t>Schema—the actual structure of the database</a:t>
            </a:r>
          </a:p>
          <a:p>
            <a:r>
              <a:rPr lang="en-US" dirty="0" smtClean="0"/>
              <a:t>Data dictionary—repository of information about the database</a:t>
            </a:r>
          </a:p>
          <a:p>
            <a:r>
              <a:rPr lang="en-US" dirty="0" smtClean="0"/>
              <a:t>Metadata—equivalent to Data Dictionary</a:t>
            </a:r>
          </a:p>
          <a:p>
            <a:pPr marL="0" indent="0">
              <a:buNone/>
            </a:pPr>
            <a:endParaRPr lang="en-US" dirty="0"/>
          </a:p>
        </p:txBody>
      </p:sp>
    </p:spTree>
    <p:extLst>
      <p:ext uri="{BB962C8B-B14F-4D97-AF65-F5344CB8AC3E}">
        <p14:creationId xmlns:p14="http://schemas.microsoft.com/office/powerpoint/2010/main" val="1145656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Dictionary</a:t>
            </a:r>
            <a:endParaRPr lang="en-US" dirty="0"/>
          </a:p>
        </p:txBody>
      </p:sp>
      <p:sp>
        <p:nvSpPr>
          <p:cNvPr id="3" name="Content Placeholder 2"/>
          <p:cNvSpPr>
            <a:spLocks noGrp="1"/>
          </p:cNvSpPr>
          <p:nvPr>
            <p:ph idx="1"/>
          </p:nvPr>
        </p:nvSpPr>
        <p:spPr/>
        <p:txBody>
          <a:bodyPr>
            <a:normAutofit fontScale="70000" lnSpcReduction="20000"/>
          </a:bodyPr>
          <a:lstStyle/>
          <a:p>
            <a:r>
              <a:rPr lang="en-US" sz="4000" dirty="0" smtClean="0"/>
              <a:t>Data Definitions are critical to quality data</a:t>
            </a:r>
          </a:p>
          <a:p>
            <a:r>
              <a:rPr lang="en-US" sz="4000" dirty="0" smtClean="0"/>
              <a:t>Typical Data Dictionary elements</a:t>
            </a:r>
          </a:p>
          <a:p>
            <a:pPr lvl="1"/>
            <a:r>
              <a:rPr lang="en-US" dirty="0"/>
              <a:t>Table names</a:t>
            </a:r>
          </a:p>
          <a:p>
            <a:pPr lvl="1"/>
            <a:r>
              <a:rPr lang="en-US" dirty="0"/>
              <a:t>All attribute or field names</a:t>
            </a:r>
          </a:p>
          <a:p>
            <a:pPr lvl="1"/>
            <a:r>
              <a:rPr lang="en-US" dirty="0"/>
              <a:t>A description or definition of each data element</a:t>
            </a:r>
          </a:p>
          <a:p>
            <a:pPr lvl="1"/>
            <a:r>
              <a:rPr lang="en-US" dirty="0"/>
              <a:t>The data type of the field (text, number, date, and so forth)</a:t>
            </a:r>
          </a:p>
          <a:p>
            <a:pPr lvl="1"/>
            <a:r>
              <a:rPr lang="en-US" dirty="0"/>
              <a:t>The format of each data element (such as DD-MM-YYYY for the date)</a:t>
            </a:r>
          </a:p>
          <a:p>
            <a:pPr lvl="1"/>
            <a:r>
              <a:rPr lang="en-US" dirty="0"/>
              <a:t>The size of each field (such as eleven characters for a Social Security number, including the dashes)</a:t>
            </a:r>
          </a:p>
          <a:p>
            <a:pPr lvl="1"/>
            <a:r>
              <a:rPr lang="en-US" dirty="0"/>
              <a:t>An appropriate range of values for the field (such as integers 000000 to 999999 for a medical record number)</a:t>
            </a:r>
          </a:p>
          <a:p>
            <a:pPr lvl="1"/>
            <a:r>
              <a:rPr lang="en-US" dirty="0"/>
              <a:t>Whether or not the field is required (is it a primary key or a linking key?)</a:t>
            </a:r>
          </a:p>
          <a:p>
            <a:pPr lvl="1"/>
            <a:r>
              <a:rPr lang="en-US" dirty="0"/>
              <a:t>Relationships among fields</a:t>
            </a:r>
          </a:p>
          <a:p>
            <a:endParaRPr lang="en-US" dirty="0"/>
          </a:p>
        </p:txBody>
      </p:sp>
    </p:spTree>
    <p:extLst>
      <p:ext uri="{BB962C8B-B14F-4D97-AF65-F5344CB8AC3E}">
        <p14:creationId xmlns:p14="http://schemas.microsoft.com/office/powerpoint/2010/main" val="311673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Databases on the Web</a:t>
            </a:r>
            <a:endParaRPr lang="en-US" dirty="0"/>
          </a:p>
        </p:txBody>
      </p:sp>
      <p:sp>
        <p:nvSpPr>
          <p:cNvPr id="3" name="Content Placeholder 2"/>
          <p:cNvSpPr>
            <a:spLocks noGrp="1"/>
          </p:cNvSpPr>
          <p:nvPr>
            <p:ph idx="1"/>
          </p:nvPr>
        </p:nvSpPr>
        <p:spPr/>
        <p:txBody>
          <a:bodyPr/>
          <a:lstStyle/>
          <a:p>
            <a:r>
              <a:rPr lang="en-US" dirty="0" smtClean="0"/>
              <a:t>Web-based databases require special interface. Common programming languages include:</a:t>
            </a:r>
          </a:p>
          <a:p>
            <a:pPr lvl="1"/>
            <a:r>
              <a:rPr lang="en-US" dirty="0" smtClean="0"/>
              <a:t>Java servlets</a:t>
            </a:r>
          </a:p>
          <a:p>
            <a:pPr lvl="1"/>
            <a:r>
              <a:rPr lang="en-US" dirty="0" smtClean="0"/>
              <a:t>Active server pages (ASP)</a:t>
            </a:r>
          </a:p>
          <a:p>
            <a:pPr lvl="1"/>
            <a:r>
              <a:rPr lang="en-US" dirty="0" smtClean="0"/>
              <a:t>PHP</a:t>
            </a:r>
            <a:endParaRPr lang="en-US" dirty="0"/>
          </a:p>
        </p:txBody>
      </p:sp>
    </p:spTree>
    <p:extLst>
      <p:ext uri="{BB962C8B-B14F-4D97-AF65-F5344CB8AC3E}">
        <p14:creationId xmlns:p14="http://schemas.microsoft.com/office/powerpoint/2010/main" val="2724055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Clinical Data Repositories, Data Warehouses and Data Marts</a:t>
            </a:r>
            <a:endParaRPr lang="en-US" dirty="0"/>
          </a:p>
        </p:txBody>
      </p:sp>
      <p:sp>
        <p:nvSpPr>
          <p:cNvPr id="3" name="Content Placeholder 2"/>
          <p:cNvSpPr>
            <a:spLocks noGrp="1"/>
          </p:cNvSpPr>
          <p:nvPr>
            <p:ph idx="1"/>
          </p:nvPr>
        </p:nvSpPr>
        <p:spPr/>
        <p:txBody>
          <a:bodyPr>
            <a:normAutofit fontScale="92500"/>
          </a:bodyPr>
          <a:lstStyle/>
          <a:p>
            <a:r>
              <a:rPr lang="en-US" dirty="0" smtClean="0"/>
              <a:t>Clinical Data Repository</a:t>
            </a:r>
            <a:r>
              <a:rPr lang="en-US" dirty="0"/>
              <a:t>:</a:t>
            </a:r>
            <a:r>
              <a:rPr lang="en-US" dirty="0" smtClean="0"/>
              <a:t> </a:t>
            </a:r>
            <a:r>
              <a:rPr lang="en-US" dirty="0"/>
              <a:t>large database that gets data from various data stores within application systems across the </a:t>
            </a:r>
            <a:r>
              <a:rPr lang="en-US" dirty="0" smtClean="0"/>
              <a:t>clinical organization</a:t>
            </a:r>
          </a:p>
          <a:p>
            <a:r>
              <a:rPr lang="en-US" dirty="0" smtClean="0"/>
              <a:t>Data Warehouse: </a:t>
            </a:r>
            <a:r>
              <a:rPr lang="en-US" dirty="0"/>
              <a:t>large database </a:t>
            </a:r>
            <a:r>
              <a:rPr lang="en-US" dirty="0" smtClean="0"/>
              <a:t>that gets data from other databases; designed </a:t>
            </a:r>
            <a:r>
              <a:rPr lang="en-US" dirty="0"/>
              <a:t>to support decision making in an </a:t>
            </a:r>
            <a:r>
              <a:rPr lang="en-US" dirty="0" smtClean="0"/>
              <a:t>organization; specific underlying structure allows data extraction</a:t>
            </a:r>
          </a:p>
          <a:p>
            <a:r>
              <a:rPr lang="en-US" dirty="0" smtClean="0"/>
              <a:t>Data Mart: smaller data warehouse</a:t>
            </a:r>
            <a:endParaRPr lang="en-US" dirty="0"/>
          </a:p>
        </p:txBody>
      </p:sp>
    </p:spTree>
    <p:extLst>
      <p:ext uri="{BB962C8B-B14F-4D97-AF65-F5344CB8AC3E}">
        <p14:creationId xmlns:p14="http://schemas.microsoft.com/office/powerpoint/2010/main" val="4047544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Mining</a:t>
            </a:r>
            <a:endParaRPr lang="en-US" dirty="0"/>
          </a:p>
        </p:txBody>
      </p:sp>
      <p:sp>
        <p:nvSpPr>
          <p:cNvPr id="3" name="Content Placeholder 2"/>
          <p:cNvSpPr>
            <a:spLocks noGrp="1"/>
          </p:cNvSpPr>
          <p:nvPr>
            <p:ph idx="1"/>
          </p:nvPr>
        </p:nvSpPr>
        <p:spPr/>
        <p:txBody>
          <a:bodyPr>
            <a:normAutofit/>
          </a:bodyPr>
          <a:lstStyle/>
          <a:p>
            <a:r>
              <a:rPr lang="en-US" dirty="0" smtClean="0"/>
              <a:t>Common usage: user interface of a large data warehouse with the ability to “drill down” across dimensions</a:t>
            </a:r>
          </a:p>
          <a:p>
            <a:r>
              <a:rPr lang="en-US" dirty="0" smtClean="0"/>
              <a:t>Technical meaning: </a:t>
            </a:r>
            <a:r>
              <a:rPr lang="en-US" dirty="0"/>
              <a:t>an advanced form of decision </a:t>
            </a:r>
            <a:r>
              <a:rPr lang="en-US" dirty="0" smtClean="0"/>
              <a:t>support that does </a:t>
            </a:r>
            <a:r>
              <a:rPr lang="en-US" dirty="0"/>
              <a:t>not require the user to pose individual specific questions to the </a:t>
            </a:r>
            <a:r>
              <a:rPr lang="en-US" dirty="0" smtClean="0"/>
              <a:t>database; is programmed </a:t>
            </a:r>
            <a:r>
              <a:rPr lang="en-US" dirty="0"/>
              <a:t>to look for and extract patterns, trends, and rules.</a:t>
            </a:r>
          </a:p>
        </p:txBody>
      </p:sp>
    </p:spTree>
    <p:extLst>
      <p:ext uri="{BB962C8B-B14F-4D97-AF65-F5344CB8AC3E}">
        <p14:creationId xmlns:p14="http://schemas.microsoft.com/office/powerpoint/2010/main" val="1847958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Networks and Data Communications</a:t>
            </a:r>
            <a:endParaRPr lang="en-US" sz="3600" dirty="0"/>
          </a:p>
        </p:txBody>
      </p:sp>
      <p:sp>
        <p:nvSpPr>
          <p:cNvPr id="3" name="Content Placeholder 2"/>
          <p:cNvSpPr>
            <a:spLocks noGrp="1"/>
          </p:cNvSpPr>
          <p:nvPr>
            <p:ph idx="1"/>
          </p:nvPr>
        </p:nvSpPr>
        <p:spPr/>
        <p:txBody>
          <a:bodyPr/>
          <a:lstStyle/>
          <a:p>
            <a:r>
              <a:rPr lang="en-US" dirty="0" smtClean="0"/>
              <a:t>Types of Networks</a:t>
            </a:r>
          </a:p>
          <a:p>
            <a:r>
              <a:rPr lang="en-US" dirty="0" smtClean="0"/>
              <a:t>Network components and performance</a:t>
            </a:r>
          </a:p>
          <a:p>
            <a:r>
              <a:rPr lang="en-US" dirty="0" smtClean="0"/>
              <a:t>Network protocols and standards</a:t>
            </a:r>
            <a:endParaRPr lang="en-US" dirty="0"/>
          </a:p>
        </p:txBody>
      </p:sp>
    </p:spTree>
    <p:extLst>
      <p:ext uri="{BB962C8B-B14F-4D97-AF65-F5344CB8AC3E}">
        <p14:creationId xmlns:p14="http://schemas.microsoft.com/office/powerpoint/2010/main" val="3282176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Networks</a:t>
            </a:r>
            <a:endParaRPr lang="en-US" dirty="0"/>
          </a:p>
        </p:txBody>
      </p:sp>
      <p:sp>
        <p:nvSpPr>
          <p:cNvPr id="3" name="Content Placeholder 2"/>
          <p:cNvSpPr>
            <a:spLocks noGrp="1"/>
          </p:cNvSpPr>
          <p:nvPr>
            <p:ph idx="1"/>
          </p:nvPr>
        </p:nvSpPr>
        <p:spPr/>
        <p:txBody>
          <a:bodyPr/>
          <a:lstStyle/>
          <a:p>
            <a:r>
              <a:rPr lang="en-US" dirty="0" smtClean="0"/>
              <a:t>Definition (White, 2011): </a:t>
            </a:r>
            <a:r>
              <a:rPr lang="en-US" dirty="0"/>
              <a:t>an interconnection of computers and computing equipment using either wires or radio waves and can share data and computing </a:t>
            </a:r>
            <a:r>
              <a:rPr lang="en-US" dirty="0" smtClean="0"/>
              <a:t>resources</a:t>
            </a:r>
          </a:p>
          <a:p>
            <a:r>
              <a:rPr lang="en-US" dirty="0" smtClean="0"/>
              <a:t>Basic types:</a:t>
            </a:r>
          </a:p>
          <a:p>
            <a:pPr lvl="1"/>
            <a:r>
              <a:rPr lang="en-US" dirty="0" smtClean="0"/>
              <a:t>Wide Area Network (WAN)</a:t>
            </a:r>
          </a:p>
          <a:p>
            <a:pPr lvl="1"/>
            <a:r>
              <a:rPr lang="en-US" dirty="0" smtClean="0"/>
              <a:t>Local Area Network (LAN)</a:t>
            </a:r>
            <a:endParaRPr lang="en-US" dirty="0"/>
          </a:p>
        </p:txBody>
      </p:sp>
    </p:spTree>
    <p:extLst>
      <p:ext uri="{BB962C8B-B14F-4D97-AF65-F5344CB8AC3E}">
        <p14:creationId xmlns:p14="http://schemas.microsoft.com/office/powerpoint/2010/main" val="3000947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Area Network</a:t>
            </a:r>
            <a:endParaRPr lang="en-US" dirty="0"/>
          </a:p>
        </p:txBody>
      </p:sp>
      <p:sp>
        <p:nvSpPr>
          <p:cNvPr id="3" name="Content Placeholder 2"/>
          <p:cNvSpPr>
            <a:spLocks noGrp="1"/>
          </p:cNvSpPr>
          <p:nvPr>
            <p:ph idx="1"/>
          </p:nvPr>
        </p:nvSpPr>
        <p:spPr/>
        <p:txBody>
          <a:bodyPr/>
          <a:lstStyle/>
          <a:p>
            <a:r>
              <a:rPr lang="en-US" dirty="0" smtClean="0"/>
              <a:t>Operates within a building or across several buildings within a single organization in the same geographic area</a:t>
            </a:r>
          </a:p>
          <a:p>
            <a:r>
              <a:rPr lang="en-US" dirty="0" smtClean="0"/>
              <a:t>Each device and computer has network interface card (NIC) specific to type of transmission, such as</a:t>
            </a:r>
          </a:p>
          <a:p>
            <a:pPr lvl="1"/>
            <a:r>
              <a:rPr lang="en-US" dirty="0" smtClean="0"/>
              <a:t>Ethernet</a:t>
            </a:r>
          </a:p>
          <a:p>
            <a:pPr lvl="1"/>
            <a:r>
              <a:rPr lang="en-US" dirty="0" err="1" smtClean="0"/>
              <a:t>WiFi</a:t>
            </a:r>
            <a:endParaRPr lang="en-US" dirty="0"/>
          </a:p>
        </p:txBody>
      </p:sp>
    </p:spTree>
    <p:extLst>
      <p:ext uri="{BB962C8B-B14F-4D97-AF65-F5344CB8AC3E}">
        <p14:creationId xmlns:p14="http://schemas.microsoft.com/office/powerpoint/2010/main" val="271829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Wide Area Network</a:t>
            </a:r>
            <a:endParaRPr lang="en-US" dirty="0"/>
          </a:p>
        </p:txBody>
      </p:sp>
      <p:sp>
        <p:nvSpPr>
          <p:cNvPr id="3" name="Content Placeholder 2"/>
          <p:cNvSpPr>
            <a:spLocks noGrp="1"/>
          </p:cNvSpPr>
          <p:nvPr>
            <p:ph idx="1"/>
          </p:nvPr>
        </p:nvSpPr>
        <p:spPr/>
        <p:txBody>
          <a:bodyPr/>
          <a:lstStyle/>
          <a:p>
            <a:r>
              <a:rPr lang="en-US" dirty="0" smtClean="0"/>
              <a:t>Extends beyond the LAN</a:t>
            </a:r>
          </a:p>
          <a:p>
            <a:r>
              <a:rPr lang="en-US" dirty="0" smtClean="0"/>
              <a:t>May be Public (Internet) or Private</a:t>
            </a:r>
          </a:p>
          <a:p>
            <a:r>
              <a:rPr lang="en-US" dirty="0" smtClean="0"/>
              <a:t>May be connected by </a:t>
            </a:r>
          </a:p>
          <a:p>
            <a:pPr lvl="1"/>
            <a:r>
              <a:rPr lang="en-US" dirty="0" smtClean="0"/>
              <a:t>Dedicated lines</a:t>
            </a:r>
          </a:p>
          <a:p>
            <a:pPr lvl="1"/>
            <a:r>
              <a:rPr lang="en-US" dirty="0" smtClean="0"/>
              <a:t>Satellite</a:t>
            </a:r>
          </a:p>
          <a:p>
            <a:pPr lvl="1"/>
            <a:r>
              <a:rPr lang="en-US" dirty="0" smtClean="0"/>
              <a:t>Other media</a:t>
            </a:r>
          </a:p>
          <a:p>
            <a:pPr lvl="1"/>
            <a:r>
              <a:rPr lang="en-US" dirty="0" smtClean="0"/>
              <a:t>combinations</a:t>
            </a:r>
            <a:endParaRPr lang="en-US" dirty="0"/>
          </a:p>
        </p:txBody>
      </p:sp>
    </p:spTree>
    <p:extLst>
      <p:ext uri="{BB962C8B-B14F-4D97-AF65-F5344CB8AC3E}">
        <p14:creationId xmlns:p14="http://schemas.microsoft.com/office/powerpoint/2010/main" val="2408808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Learning Objectives</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smtClean="0"/>
              <a:t>Gain a </a:t>
            </a:r>
            <a:r>
              <a:rPr lang="en-US" dirty="0"/>
              <a:t>basic understanding of the core technologies behind health care information systems that support:</a:t>
            </a:r>
          </a:p>
          <a:p>
            <a:pPr lvl="1"/>
            <a:r>
              <a:rPr lang="en-US" dirty="0"/>
              <a:t>Data management and access</a:t>
            </a:r>
          </a:p>
          <a:p>
            <a:pPr lvl="1"/>
            <a:r>
              <a:rPr lang="en-US" dirty="0" smtClean="0"/>
              <a:t>Networks</a:t>
            </a:r>
            <a:endParaRPr lang="en-US" dirty="0"/>
          </a:p>
          <a:p>
            <a:pPr lvl="1"/>
            <a:r>
              <a:rPr lang="en-US" dirty="0"/>
              <a:t>Information distribution schemes</a:t>
            </a:r>
          </a:p>
          <a:p>
            <a:pPr lvl="1"/>
            <a:r>
              <a:rPr lang="en-US" dirty="0"/>
              <a:t>Remote access technologies</a:t>
            </a:r>
          </a:p>
          <a:p>
            <a:pPr lvl="1"/>
            <a:r>
              <a:rPr lang="en-US" dirty="0"/>
              <a:t>Internet and web concepts and applications</a:t>
            </a:r>
          </a:p>
          <a:p>
            <a:pPr lvl="1"/>
            <a:r>
              <a:rPr lang="en-US" dirty="0"/>
              <a:t>Clinical and managerial decision support</a:t>
            </a:r>
          </a:p>
          <a:p>
            <a:pPr lvl="1"/>
            <a:r>
              <a:rPr lang="en-US" dirty="0"/>
              <a:t>Electronic and mobile commerce</a:t>
            </a:r>
          </a:p>
          <a:p>
            <a:pPr lvl="0"/>
            <a:r>
              <a:rPr lang="en-US" dirty="0" smtClean="0"/>
              <a:t>Discuss emerging </a:t>
            </a:r>
            <a:r>
              <a:rPr lang="en-US" dirty="0"/>
              <a:t>trends in information technology and the Gartner Hype Cycle</a:t>
            </a:r>
          </a:p>
          <a:p>
            <a:pPr lvl="0"/>
            <a:r>
              <a:rPr lang="en-US" dirty="0" smtClean="0"/>
              <a:t>Identify some </a:t>
            </a:r>
            <a:r>
              <a:rPr lang="en-US" dirty="0"/>
              <a:t>of the major issues in the adoption of information technologies in health care organizations.</a:t>
            </a:r>
          </a:p>
          <a:p>
            <a:pPr lvl="0"/>
            <a:r>
              <a:rPr lang="en-US" dirty="0" smtClean="0"/>
              <a:t>Discuss why </a:t>
            </a:r>
            <a:r>
              <a:rPr lang="en-US" dirty="0"/>
              <a:t>it is important for a health care organization to adopt an overall information systems architecture.</a:t>
            </a:r>
          </a:p>
          <a:p>
            <a:pPr marL="274320"/>
            <a:endParaRPr lang="en-US" dirty="0"/>
          </a:p>
        </p:txBody>
      </p:sp>
    </p:spTree>
    <p:extLst>
      <p:ext uri="{BB962C8B-B14F-4D97-AF65-F5344CB8AC3E}">
        <p14:creationId xmlns:p14="http://schemas.microsoft.com/office/powerpoint/2010/main" val="735711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Simplified Health Care Organization Network</a:t>
            </a:r>
            <a:endParaRPr lang="en-US"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86054" y="1600200"/>
            <a:ext cx="517189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3236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Types of Networks</a:t>
            </a:r>
            <a:endParaRPr lang="en-US" dirty="0"/>
          </a:p>
        </p:txBody>
      </p:sp>
      <p:sp>
        <p:nvSpPr>
          <p:cNvPr id="3" name="Content Placeholder 2"/>
          <p:cNvSpPr>
            <a:spLocks noGrp="1"/>
          </p:cNvSpPr>
          <p:nvPr>
            <p:ph idx="1"/>
          </p:nvPr>
        </p:nvSpPr>
        <p:spPr/>
        <p:txBody>
          <a:bodyPr/>
          <a:lstStyle/>
          <a:p>
            <a:r>
              <a:rPr lang="en-US" dirty="0" smtClean="0"/>
              <a:t>Virtual Private Networks (VPN): private network using secure connections across the Internet</a:t>
            </a:r>
          </a:p>
          <a:p>
            <a:r>
              <a:rPr lang="en-US" dirty="0" smtClean="0"/>
              <a:t>Wireless LAN: LANs that use wireless technologies</a:t>
            </a:r>
            <a:endParaRPr lang="en-US" dirty="0"/>
          </a:p>
        </p:txBody>
      </p:sp>
    </p:spTree>
    <p:extLst>
      <p:ext uri="{BB962C8B-B14F-4D97-AF65-F5344CB8AC3E}">
        <p14:creationId xmlns:p14="http://schemas.microsoft.com/office/powerpoint/2010/main" val="52317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 Components</a:t>
            </a:r>
            <a:endParaRPr lang="en-US" dirty="0"/>
          </a:p>
        </p:txBody>
      </p:sp>
      <p:sp>
        <p:nvSpPr>
          <p:cNvPr id="3" name="Content Placeholder 2"/>
          <p:cNvSpPr>
            <a:spLocks noGrp="1"/>
          </p:cNvSpPr>
          <p:nvPr>
            <p:ph idx="1"/>
          </p:nvPr>
        </p:nvSpPr>
        <p:spPr/>
        <p:txBody>
          <a:bodyPr>
            <a:normAutofit fontScale="77500" lnSpcReduction="20000"/>
          </a:bodyPr>
          <a:lstStyle/>
          <a:p>
            <a:pPr lvl="0"/>
            <a:r>
              <a:rPr lang="en-US" i="1" dirty="0"/>
              <a:t>Workstations</a:t>
            </a:r>
            <a:r>
              <a:rPr lang="en-US" dirty="0"/>
              <a:t>, such as personal computers, tablets, and smart phones</a:t>
            </a:r>
          </a:p>
          <a:p>
            <a:pPr lvl="0"/>
            <a:r>
              <a:rPr lang="en-US" i="1" dirty="0"/>
              <a:t>Servers</a:t>
            </a:r>
            <a:r>
              <a:rPr lang="en-US" dirty="0"/>
              <a:t>, which are the computers that store network software and/or shared files</a:t>
            </a:r>
          </a:p>
          <a:p>
            <a:pPr lvl="0"/>
            <a:r>
              <a:rPr lang="en-US" i="1" dirty="0"/>
              <a:t>Switches</a:t>
            </a:r>
            <a:r>
              <a:rPr lang="en-US" dirty="0"/>
              <a:t>, which serve as a collection point for the wires and wireless signals that interconnect workstations on the network</a:t>
            </a:r>
          </a:p>
          <a:p>
            <a:pPr lvl="0"/>
            <a:r>
              <a:rPr lang="en-US" i="1" dirty="0"/>
              <a:t>Routers</a:t>
            </a:r>
            <a:r>
              <a:rPr lang="en-US" dirty="0"/>
              <a:t>, which connect the LAN to a WAN or the Internet</a:t>
            </a:r>
          </a:p>
          <a:p>
            <a:pPr lvl="0"/>
            <a:r>
              <a:rPr lang="en-US" i="1" dirty="0"/>
              <a:t>Connection media</a:t>
            </a:r>
            <a:r>
              <a:rPr lang="en-US" dirty="0"/>
              <a:t>, which are generally wires or wireless signals or a combination. Wireless signals require </a:t>
            </a:r>
            <a:r>
              <a:rPr lang="en-US" i="1" dirty="0"/>
              <a:t>access points</a:t>
            </a:r>
            <a:r>
              <a:rPr lang="en-US" dirty="0"/>
              <a:t> at interim locations throughout the </a:t>
            </a:r>
            <a:r>
              <a:rPr lang="en-US" dirty="0" smtClean="0"/>
              <a:t>network</a:t>
            </a:r>
          </a:p>
          <a:p>
            <a:pPr marL="0" lvl="0" indent="0">
              <a:buNone/>
            </a:pPr>
            <a:r>
              <a:rPr lang="en-US" dirty="0"/>
              <a:t>(White, </a:t>
            </a:r>
            <a:r>
              <a:rPr lang="en-US" dirty="0" smtClean="0"/>
              <a:t>2011</a:t>
            </a:r>
            <a:endParaRPr lang="en-US" dirty="0"/>
          </a:p>
        </p:txBody>
      </p:sp>
    </p:spTree>
    <p:extLst>
      <p:ext uri="{BB962C8B-B14F-4D97-AF65-F5344CB8AC3E}">
        <p14:creationId xmlns:p14="http://schemas.microsoft.com/office/powerpoint/2010/main" val="3659511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WAN Components</a:t>
            </a:r>
            <a:endParaRPr lang="en-US" dirty="0"/>
          </a:p>
        </p:txBody>
      </p:sp>
      <p:sp>
        <p:nvSpPr>
          <p:cNvPr id="3" name="Content Placeholder 2"/>
          <p:cNvSpPr>
            <a:spLocks noGrp="1"/>
          </p:cNvSpPr>
          <p:nvPr>
            <p:ph idx="1"/>
          </p:nvPr>
        </p:nvSpPr>
        <p:spPr/>
        <p:txBody>
          <a:bodyPr>
            <a:normAutofit/>
          </a:bodyPr>
          <a:lstStyle/>
          <a:p>
            <a:pPr lvl="0"/>
            <a:r>
              <a:rPr lang="en-US" i="1" dirty="0" smtClean="0"/>
              <a:t>Nodes</a:t>
            </a:r>
            <a:r>
              <a:rPr lang="en-US" i="1" dirty="0"/>
              <a:t>, </a:t>
            </a:r>
            <a:r>
              <a:rPr lang="en-US" dirty="0"/>
              <a:t>which are the devices that allow workstations to connect to the WAN; nodes also make “decisions” about where data are routed</a:t>
            </a:r>
          </a:p>
          <a:p>
            <a:pPr lvl="0"/>
            <a:r>
              <a:rPr lang="en-US" i="1" dirty="0"/>
              <a:t>High-speed transmission media, </a:t>
            </a:r>
            <a:r>
              <a:rPr lang="en-US" dirty="0"/>
              <a:t>which connects one node to another</a:t>
            </a:r>
          </a:p>
          <a:p>
            <a:pPr lvl="0"/>
            <a:r>
              <a:rPr lang="en-US" i="1" dirty="0"/>
              <a:t>Subnet, </a:t>
            </a:r>
            <a:r>
              <a:rPr lang="en-US" dirty="0"/>
              <a:t>which represents a cohesive unit of nodes and transmission media (White, 2011)</a:t>
            </a:r>
          </a:p>
          <a:p>
            <a:endParaRPr lang="en-US" dirty="0"/>
          </a:p>
        </p:txBody>
      </p:sp>
    </p:spTree>
    <p:extLst>
      <p:ext uri="{BB962C8B-B14F-4D97-AF65-F5344CB8AC3E}">
        <p14:creationId xmlns:p14="http://schemas.microsoft.com/office/powerpoint/2010/main" val="1485652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Performance</a:t>
            </a:r>
            <a:endParaRPr lang="en-US" dirty="0"/>
          </a:p>
        </p:txBody>
      </p:sp>
      <p:sp>
        <p:nvSpPr>
          <p:cNvPr id="3" name="Content Placeholder 2"/>
          <p:cNvSpPr>
            <a:spLocks noGrp="1"/>
          </p:cNvSpPr>
          <p:nvPr>
            <p:ph idx="1"/>
          </p:nvPr>
        </p:nvSpPr>
        <p:spPr/>
        <p:txBody>
          <a:bodyPr/>
          <a:lstStyle/>
          <a:p>
            <a:pPr marL="0" indent="0">
              <a:buNone/>
            </a:pPr>
            <a:r>
              <a:rPr lang="en-US" dirty="0" smtClean="0"/>
              <a:t>Strength of Data Signal </a:t>
            </a:r>
            <a:r>
              <a:rPr lang="en-US" sz="4000" b="1" dirty="0" smtClean="0">
                <a:solidFill>
                  <a:srgbClr val="FF0000"/>
                </a:solidFill>
              </a:rPr>
              <a:t>+</a:t>
            </a:r>
            <a:r>
              <a:rPr lang="en-US" sz="4000" b="1" dirty="0" smtClean="0"/>
              <a:t> </a:t>
            </a:r>
            <a:r>
              <a:rPr lang="en-US" dirty="0" smtClean="0"/>
              <a:t>Speed of Data Signal</a:t>
            </a:r>
          </a:p>
          <a:p>
            <a:pPr marL="0" indent="0" algn="ctr">
              <a:buNone/>
            </a:pPr>
            <a:r>
              <a:rPr lang="en-US" sz="4800" b="1" dirty="0" smtClean="0">
                <a:solidFill>
                  <a:srgbClr val="FF0000"/>
                </a:solidFill>
              </a:rPr>
              <a:t>=</a:t>
            </a:r>
          </a:p>
          <a:p>
            <a:pPr marL="0" indent="0" algn="ctr">
              <a:buNone/>
            </a:pPr>
            <a:r>
              <a:rPr lang="en-US" sz="4800" b="1" dirty="0" smtClean="0"/>
              <a:t>Quality of Transmission</a:t>
            </a:r>
            <a:endParaRPr lang="en-US" sz="4800" b="1" dirty="0"/>
          </a:p>
        </p:txBody>
      </p:sp>
    </p:spTree>
    <p:extLst>
      <p:ext uri="{BB962C8B-B14F-4D97-AF65-F5344CB8AC3E}">
        <p14:creationId xmlns:p14="http://schemas.microsoft.com/office/powerpoint/2010/main" val="4130170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Transmission Media</a:t>
            </a:r>
            <a:endParaRPr lang="en-US" dirty="0"/>
          </a:p>
        </p:txBody>
      </p:sp>
      <p:sp>
        <p:nvSpPr>
          <p:cNvPr id="3" name="Content Placeholder 2"/>
          <p:cNvSpPr>
            <a:spLocks noGrp="1"/>
          </p:cNvSpPr>
          <p:nvPr>
            <p:ph idx="1"/>
          </p:nvPr>
        </p:nvSpPr>
        <p:spPr/>
        <p:txBody>
          <a:bodyPr/>
          <a:lstStyle/>
          <a:p>
            <a:r>
              <a:rPr lang="en-US" dirty="0" smtClean="0"/>
              <a:t>Common Conducted Media</a:t>
            </a:r>
          </a:p>
          <a:p>
            <a:pPr lvl="1"/>
            <a:r>
              <a:rPr lang="en-US" dirty="0" smtClean="0"/>
              <a:t>Twisted pair wire</a:t>
            </a:r>
          </a:p>
          <a:p>
            <a:pPr lvl="1"/>
            <a:r>
              <a:rPr lang="en-US" dirty="0" smtClean="0"/>
              <a:t>Coaxial cable</a:t>
            </a:r>
          </a:p>
          <a:p>
            <a:pPr lvl="1"/>
            <a:r>
              <a:rPr lang="en-US" dirty="0" smtClean="0"/>
              <a:t>Fiber-optic cable</a:t>
            </a:r>
          </a:p>
          <a:p>
            <a:r>
              <a:rPr lang="en-US" dirty="0" smtClean="0"/>
              <a:t>Common Wireless Media</a:t>
            </a:r>
          </a:p>
          <a:p>
            <a:pPr lvl="1"/>
            <a:r>
              <a:rPr lang="en-US" dirty="0" smtClean="0"/>
              <a:t>Terrestrial</a:t>
            </a:r>
          </a:p>
          <a:p>
            <a:pPr lvl="1"/>
            <a:r>
              <a:rPr lang="en-US" dirty="0" smtClean="0"/>
              <a:t>Satellite microwave</a:t>
            </a:r>
          </a:p>
          <a:p>
            <a:pPr lvl="1"/>
            <a:r>
              <a:rPr lang="en-US" dirty="0" smtClean="0"/>
              <a:t>Spread spectrum radio </a:t>
            </a:r>
          </a:p>
          <a:p>
            <a:pPr lvl="1"/>
            <a:endParaRPr lang="en-US" dirty="0"/>
          </a:p>
        </p:txBody>
      </p:sp>
    </p:spTree>
    <p:extLst>
      <p:ext uri="{BB962C8B-B14F-4D97-AF65-F5344CB8AC3E}">
        <p14:creationId xmlns:p14="http://schemas.microsoft.com/office/powerpoint/2010/main" val="2715587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Transmission Bandwidth</a:t>
            </a:r>
            <a:endParaRPr lang="en-US" dirty="0"/>
          </a:p>
        </p:txBody>
      </p:sp>
      <p:sp>
        <p:nvSpPr>
          <p:cNvPr id="3" name="Content Placeholder 2"/>
          <p:cNvSpPr>
            <a:spLocks noGrp="1"/>
          </p:cNvSpPr>
          <p:nvPr>
            <p:ph idx="1"/>
          </p:nvPr>
        </p:nvSpPr>
        <p:spPr/>
        <p:txBody>
          <a:bodyPr>
            <a:normAutofit fontScale="85000" lnSpcReduction="10000"/>
          </a:bodyPr>
          <a:lstStyle/>
          <a:p>
            <a:r>
              <a:rPr lang="en-US" dirty="0">
                <a:solidFill>
                  <a:srgbClr val="FF0000"/>
                </a:solidFill>
              </a:rPr>
              <a:t>Bandwidth</a:t>
            </a:r>
            <a:r>
              <a:rPr lang="en-US" dirty="0"/>
              <a:t> is another name for the capacity of a transmission </a:t>
            </a:r>
            <a:r>
              <a:rPr lang="en-US" dirty="0" smtClean="0"/>
              <a:t>medium</a:t>
            </a:r>
          </a:p>
          <a:p>
            <a:pPr lvl="1"/>
            <a:r>
              <a:rPr lang="en-US" dirty="0"/>
              <a:t>Generally, the greater </a:t>
            </a:r>
            <a:r>
              <a:rPr lang="en-US" dirty="0" smtClean="0"/>
              <a:t>bandwidth, </a:t>
            </a:r>
            <a:r>
              <a:rPr lang="en-US" dirty="0"/>
              <a:t>the greater the speed of </a:t>
            </a:r>
            <a:r>
              <a:rPr lang="en-US" dirty="0" smtClean="0"/>
              <a:t>transmission</a:t>
            </a:r>
          </a:p>
          <a:p>
            <a:r>
              <a:rPr lang="en-US" dirty="0" smtClean="0">
                <a:solidFill>
                  <a:srgbClr val="FF0000"/>
                </a:solidFill>
              </a:rPr>
              <a:t>Baseband</a:t>
            </a:r>
            <a:r>
              <a:rPr lang="en-US" dirty="0" smtClean="0"/>
              <a:t> </a:t>
            </a:r>
            <a:r>
              <a:rPr lang="en-US" dirty="0"/>
              <a:t>is the term used to describe communication media that carry only one transmission at a </a:t>
            </a:r>
            <a:r>
              <a:rPr lang="en-US" dirty="0" smtClean="0"/>
              <a:t>time</a:t>
            </a:r>
          </a:p>
          <a:p>
            <a:r>
              <a:rPr lang="en-US" dirty="0">
                <a:solidFill>
                  <a:srgbClr val="FF0000"/>
                </a:solidFill>
              </a:rPr>
              <a:t>Broadband</a:t>
            </a:r>
            <a:r>
              <a:rPr lang="en-US" dirty="0"/>
              <a:t> is the term used to describe media that is capable of carrying multiple transmissions </a:t>
            </a:r>
            <a:r>
              <a:rPr lang="en-US" dirty="0" smtClean="0"/>
              <a:t>simultaneously</a:t>
            </a:r>
          </a:p>
          <a:p>
            <a:r>
              <a:rPr lang="en-US" dirty="0" smtClean="0">
                <a:solidFill>
                  <a:srgbClr val="FF0000"/>
                </a:solidFill>
              </a:rPr>
              <a:t>Transmission rates </a:t>
            </a:r>
            <a:r>
              <a:rPr lang="en-US" dirty="0" smtClean="0"/>
              <a:t>are expressed as bits per second (bps)</a:t>
            </a:r>
            <a:endParaRPr lang="en-US" dirty="0"/>
          </a:p>
        </p:txBody>
      </p:sp>
    </p:spTree>
    <p:extLst>
      <p:ext uri="{BB962C8B-B14F-4D97-AF65-F5344CB8AC3E}">
        <p14:creationId xmlns:p14="http://schemas.microsoft.com/office/powerpoint/2010/main" val="3329782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Protocols and Standards</a:t>
            </a:r>
            <a:endParaRPr lang="en-US" dirty="0"/>
          </a:p>
        </p:txBody>
      </p:sp>
      <p:sp>
        <p:nvSpPr>
          <p:cNvPr id="3" name="Content Placeholder 2"/>
          <p:cNvSpPr>
            <a:spLocks noGrp="1"/>
          </p:cNvSpPr>
          <p:nvPr>
            <p:ph idx="1"/>
          </p:nvPr>
        </p:nvSpPr>
        <p:spPr/>
        <p:txBody>
          <a:bodyPr/>
          <a:lstStyle/>
          <a:p>
            <a:r>
              <a:rPr lang="en-US" dirty="0" smtClean="0"/>
              <a:t>Transmission </a:t>
            </a:r>
            <a:r>
              <a:rPr lang="en-US" dirty="0"/>
              <a:t>Control Protocol/Internet Protocol (TCP/IP</a:t>
            </a:r>
            <a:r>
              <a:rPr lang="en-US" dirty="0" smtClean="0"/>
              <a:t>)– Most common set of protocols</a:t>
            </a:r>
          </a:p>
          <a:p>
            <a:r>
              <a:rPr lang="en-US" dirty="0" smtClean="0"/>
              <a:t>Wired Ethernet– popular LAN standard</a:t>
            </a:r>
          </a:p>
          <a:p>
            <a:r>
              <a:rPr lang="en-US" dirty="0" smtClean="0"/>
              <a:t>Wireless</a:t>
            </a:r>
          </a:p>
          <a:p>
            <a:pPr lvl="1"/>
            <a:r>
              <a:rPr lang="en-US" dirty="0" smtClean="0"/>
              <a:t>Wireless Ethernet</a:t>
            </a:r>
          </a:p>
          <a:p>
            <a:pPr lvl="1"/>
            <a:r>
              <a:rPr lang="en-US" dirty="0" smtClean="0"/>
              <a:t>Bluetooth</a:t>
            </a:r>
            <a:endParaRPr lang="en-US" dirty="0"/>
          </a:p>
        </p:txBody>
      </p:sp>
    </p:spTree>
    <p:extLst>
      <p:ext uri="{BB962C8B-B14F-4D97-AF65-F5344CB8AC3E}">
        <p14:creationId xmlns:p14="http://schemas.microsoft.com/office/powerpoint/2010/main" val="4014266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TCP/IP Layers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931674834"/>
              </p:ext>
            </p:extLst>
          </p:nvPr>
        </p:nvGraphicFramePr>
        <p:xfrm>
          <a:off x="1600200" y="1371600"/>
          <a:ext cx="6076950" cy="4921250"/>
        </p:xfrm>
        <a:graphic>
          <a:graphicData uri="http://schemas.openxmlformats.org/presentationml/2006/ole">
            <mc:AlternateContent xmlns:mc="http://schemas.openxmlformats.org/markup-compatibility/2006">
              <mc:Choice xmlns:v="urn:schemas-microsoft-com:vml" Requires="v">
                <p:oleObj spid="_x0000_s5130" name="Document" r:id="rId4" imgW="6077055" imgH="4921131" progId="Word.Document.12">
                  <p:embed/>
                </p:oleObj>
              </mc:Choice>
              <mc:Fallback>
                <p:oleObj name="Document" r:id="rId4" imgW="6077055" imgH="4921131" progId="Word.Document.12">
                  <p:embed/>
                  <p:pic>
                    <p:nvPicPr>
                      <p:cNvPr id="0" name=""/>
                      <p:cNvPicPr/>
                      <p:nvPr/>
                    </p:nvPicPr>
                    <p:blipFill>
                      <a:blip r:embed="rId5"/>
                      <a:stretch>
                        <a:fillRect/>
                      </a:stretch>
                    </p:blipFill>
                    <p:spPr>
                      <a:xfrm>
                        <a:off x="1600200" y="1371600"/>
                        <a:ext cx="6076950" cy="4921250"/>
                      </a:xfrm>
                      <a:prstGeom prst="rect">
                        <a:avLst/>
                      </a:prstGeom>
                    </p:spPr>
                  </p:pic>
                </p:oleObj>
              </mc:Fallback>
            </mc:AlternateContent>
          </a:graphicData>
        </a:graphic>
      </p:graphicFrame>
    </p:spTree>
    <p:extLst>
      <p:ext uri="{BB962C8B-B14F-4D97-AF65-F5344CB8AC3E}">
        <p14:creationId xmlns:p14="http://schemas.microsoft.com/office/powerpoint/2010/main" val="3373608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Mobile Communications Standards and Protocols</a:t>
            </a:r>
            <a:endParaRPr lang="en-US" dirty="0"/>
          </a:p>
        </p:txBody>
      </p:sp>
      <p:sp>
        <p:nvSpPr>
          <p:cNvPr id="3" name="Content Placeholder 2"/>
          <p:cNvSpPr>
            <a:spLocks noGrp="1"/>
          </p:cNvSpPr>
          <p:nvPr>
            <p:ph idx="1"/>
          </p:nvPr>
        </p:nvSpPr>
        <p:spPr/>
        <p:txBody>
          <a:bodyPr>
            <a:normAutofit fontScale="77500" lnSpcReduction="20000"/>
          </a:bodyPr>
          <a:lstStyle/>
          <a:p>
            <a:pPr lvl="0"/>
            <a:r>
              <a:rPr lang="en-US" b="1" dirty="0"/>
              <a:t>3G wireless communications </a:t>
            </a:r>
            <a:r>
              <a:rPr lang="en-US" dirty="0" smtClean="0"/>
              <a:t>introduced </a:t>
            </a:r>
            <a:r>
              <a:rPr lang="en-US" dirty="0"/>
              <a:t>mobile capabilities for video, e-commerce, location-based services, gaming, and downloading music. </a:t>
            </a:r>
            <a:r>
              <a:rPr lang="en-US" dirty="0" smtClean="0"/>
              <a:t>(</a:t>
            </a:r>
            <a:r>
              <a:rPr lang="en-US" dirty="0"/>
              <a:t>Stair &amp; Reynolds, 2012).</a:t>
            </a:r>
          </a:p>
          <a:p>
            <a:pPr lvl="0"/>
            <a:r>
              <a:rPr lang="en-US" b="1" dirty="0"/>
              <a:t>4G wireless communications </a:t>
            </a:r>
            <a:r>
              <a:rPr lang="en-US" dirty="0" smtClean="0"/>
              <a:t>are </a:t>
            </a:r>
            <a:r>
              <a:rPr lang="en-US" dirty="0"/>
              <a:t>currently evolving, but </a:t>
            </a:r>
            <a:r>
              <a:rPr lang="en-US" dirty="0" smtClean="0"/>
              <a:t>deliver advanced </a:t>
            </a:r>
            <a:r>
              <a:rPr lang="en-US" dirty="0"/>
              <a:t>versions of multimedia and video, along with increased data transmission rates (Stair &amp; Reynolds, 2012).</a:t>
            </a:r>
          </a:p>
          <a:p>
            <a:pPr lvl="0"/>
            <a:r>
              <a:rPr lang="en-US" b="1" dirty="0" err="1"/>
              <a:t>WiMAX</a:t>
            </a:r>
            <a:r>
              <a:rPr lang="en-US" b="1" dirty="0"/>
              <a:t> (</a:t>
            </a:r>
            <a:r>
              <a:rPr lang="en-US" dirty="0"/>
              <a:t>Worldwide Interoperability for Microwave Access) is a </a:t>
            </a:r>
            <a:r>
              <a:rPr lang="en-US" dirty="0" smtClean="0"/>
              <a:t>newer</a:t>
            </a:r>
            <a:r>
              <a:rPr lang="en-US" dirty="0"/>
              <a:t> IP-based </a:t>
            </a:r>
            <a:r>
              <a:rPr lang="en-US" dirty="0" smtClean="0"/>
              <a:t>wireless </a:t>
            </a:r>
            <a:r>
              <a:rPr lang="en-US" dirty="0"/>
              <a:t>digital communications standard, IEEE 802.16</a:t>
            </a:r>
            <a:r>
              <a:rPr lang="en-US" dirty="0" smtClean="0"/>
              <a:t>. that can </a:t>
            </a:r>
            <a:r>
              <a:rPr lang="en-US" dirty="0"/>
              <a:t>transmit signals for twenty to thirty miles in the range of millions of bits per second</a:t>
            </a:r>
            <a:r>
              <a:rPr lang="en-US" dirty="0" smtClean="0"/>
              <a:t>. (</a:t>
            </a:r>
            <a:r>
              <a:rPr lang="en-US" dirty="0" err="1"/>
              <a:t>WiMAX</a:t>
            </a:r>
            <a:r>
              <a:rPr lang="en-US" dirty="0"/>
              <a:t>, 2012).</a:t>
            </a:r>
          </a:p>
          <a:p>
            <a:endParaRPr lang="en-US" dirty="0"/>
          </a:p>
        </p:txBody>
      </p:sp>
    </p:spTree>
    <p:extLst>
      <p:ext uri="{BB962C8B-B14F-4D97-AF65-F5344CB8AC3E}">
        <p14:creationId xmlns:p14="http://schemas.microsoft.com/office/powerpoint/2010/main" val="835342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a:t>Outline</a:t>
            </a:r>
          </a:p>
        </p:txBody>
      </p:sp>
      <p:sp>
        <p:nvSpPr>
          <p:cNvPr id="6147" name="Rectangle 3"/>
          <p:cNvSpPr>
            <a:spLocks noGrp="1" noChangeArrowheads="1"/>
          </p:cNvSpPr>
          <p:nvPr>
            <p:ph type="body" idx="1"/>
          </p:nvPr>
        </p:nvSpPr>
        <p:spPr/>
        <p:txBody>
          <a:bodyPr>
            <a:normAutofit fontScale="92500" lnSpcReduction="20000"/>
          </a:bodyPr>
          <a:lstStyle/>
          <a:p>
            <a:r>
              <a:rPr lang="en-US" dirty="0" smtClean="0"/>
              <a:t>Information Technology Adoption Challenges</a:t>
            </a:r>
          </a:p>
          <a:p>
            <a:r>
              <a:rPr lang="en-US" dirty="0" smtClean="0"/>
              <a:t>Core Technologies</a:t>
            </a:r>
          </a:p>
          <a:p>
            <a:pPr lvl="1"/>
            <a:r>
              <a:rPr lang="en-US" dirty="0" smtClean="0"/>
              <a:t>Data Management and Access</a:t>
            </a:r>
          </a:p>
          <a:p>
            <a:pPr lvl="1"/>
            <a:r>
              <a:rPr lang="en-US" dirty="0" smtClean="0"/>
              <a:t>Networks and Data Communications</a:t>
            </a:r>
          </a:p>
          <a:p>
            <a:pPr lvl="1"/>
            <a:r>
              <a:rPr lang="en-US" dirty="0" smtClean="0"/>
              <a:t>Information Distribution Schemes</a:t>
            </a:r>
          </a:p>
          <a:p>
            <a:pPr lvl="1"/>
            <a:r>
              <a:rPr lang="en-US" dirty="0" smtClean="0"/>
              <a:t>Remote Access Technologies</a:t>
            </a:r>
          </a:p>
          <a:p>
            <a:pPr lvl="1"/>
            <a:r>
              <a:rPr lang="en-US" dirty="0" smtClean="0"/>
              <a:t>Internet and Web Concepts and Applications</a:t>
            </a:r>
          </a:p>
          <a:p>
            <a:pPr lvl="1"/>
            <a:r>
              <a:rPr lang="en-US" dirty="0" smtClean="0"/>
              <a:t>E-Commerce in Health Care</a:t>
            </a:r>
          </a:p>
          <a:p>
            <a:r>
              <a:rPr lang="en-US" dirty="0" smtClean="0"/>
              <a:t>Clinical and Managerial Decision Support</a:t>
            </a:r>
          </a:p>
          <a:p>
            <a:r>
              <a:rPr lang="en-US" dirty="0" smtClean="0"/>
              <a:t>Information Systems Architecture</a:t>
            </a:r>
            <a:endParaRPr lang="en-US" dirty="0"/>
          </a:p>
        </p:txBody>
      </p:sp>
    </p:spTree>
    <p:extLst>
      <p:ext uri="{BB962C8B-B14F-4D97-AF65-F5344CB8AC3E}">
        <p14:creationId xmlns:p14="http://schemas.microsoft.com/office/powerpoint/2010/main" val="19728807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Information Distribution Schemes</a:t>
            </a:r>
            <a:endParaRPr lang="en-US" dirty="0"/>
          </a:p>
        </p:txBody>
      </p:sp>
      <p:sp>
        <p:nvSpPr>
          <p:cNvPr id="3" name="Content Placeholder 2"/>
          <p:cNvSpPr>
            <a:spLocks noGrp="1"/>
          </p:cNvSpPr>
          <p:nvPr>
            <p:ph idx="1"/>
          </p:nvPr>
        </p:nvSpPr>
        <p:spPr/>
        <p:txBody>
          <a:bodyPr>
            <a:normAutofit fontScale="92500"/>
          </a:bodyPr>
          <a:lstStyle/>
          <a:p>
            <a:r>
              <a:rPr lang="en-US" dirty="0" smtClean="0"/>
              <a:t>File Server: </a:t>
            </a:r>
            <a:r>
              <a:rPr lang="en-US" dirty="0"/>
              <a:t>application and database </a:t>
            </a:r>
            <a:r>
              <a:rPr lang="en-US" dirty="0" smtClean="0"/>
              <a:t>are on </a:t>
            </a:r>
            <a:r>
              <a:rPr lang="en-US" dirty="0"/>
              <a:t>a single computer</a:t>
            </a:r>
            <a:endParaRPr lang="en-US" dirty="0" smtClean="0"/>
          </a:p>
          <a:p>
            <a:r>
              <a:rPr lang="en-US" dirty="0" smtClean="0"/>
              <a:t>Client/Server: </a:t>
            </a:r>
            <a:r>
              <a:rPr lang="en-US" dirty="0"/>
              <a:t>have multiple servers, each of which is dedicated to one or more specialized functions</a:t>
            </a:r>
            <a:endParaRPr lang="en-US" dirty="0" smtClean="0"/>
          </a:p>
          <a:p>
            <a:r>
              <a:rPr lang="en-US" dirty="0" smtClean="0"/>
              <a:t>Cloud computing: </a:t>
            </a:r>
            <a:r>
              <a:rPr lang="en-US" dirty="0"/>
              <a:t>a computing environment in which software and storage are provided </a:t>
            </a:r>
            <a:r>
              <a:rPr lang="en-US" dirty="0" smtClean="0"/>
              <a:t>through an </a:t>
            </a:r>
            <a:r>
              <a:rPr lang="en-US" dirty="0"/>
              <a:t>Internet service and </a:t>
            </a:r>
            <a:r>
              <a:rPr lang="en-US" dirty="0" smtClean="0"/>
              <a:t>accessed </a:t>
            </a:r>
            <a:r>
              <a:rPr lang="en-US" dirty="0"/>
              <a:t>through a Web browser” (Stair &amp; Reynolds, 2012,</a:t>
            </a:r>
          </a:p>
        </p:txBody>
      </p:sp>
    </p:spTree>
    <p:extLst>
      <p:ext uri="{BB962C8B-B14F-4D97-AF65-F5344CB8AC3E}">
        <p14:creationId xmlns:p14="http://schemas.microsoft.com/office/powerpoint/2010/main" val="5392462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Remote Access Technologies</a:t>
            </a:r>
            <a:endParaRPr lang="en-US" dirty="0"/>
          </a:p>
        </p:txBody>
      </p:sp>
      <p:sp>
        <p:nvSpPr>
          <p:cNvPr id="3" name="Content Placeholder 2"/>
          <p:cNvSpPr>
            <a:spLocks noGrp="1"/>
          </p:cNvSpPr>
          <p:nvPr>
            <p:ph idx="1"/>
          </p:nvPr>
        </p:nvSpPr>
        <p:spPr/>
        <p:txBody>
          <a:bodyPr/>
          <a:lstStyle/>
          <a:p>
            <a:r>
              <a:rPr lang="en-US" dirty="0">
                <a:solidFill>
                  <a:srgbClr val="FF0000"/>
                </a:solidFill>
              </a:rPr>
              <a:t>Remote access technologies </a:t>
            </a:r>
            <a:r>
              <a:rPr lang="en-US" dirty="0"/>
              <a:t>provide remote access to full desktop systems or to individual applications through a terminal or a client </a:t>
            </a:r>
            <a:r>
              <a:rPr lang="en-US" dirty="0" smtClean="0"/>
              <a:t>application. Three common types:</a:t>
            </a:r>
          </a:p>
          <a:p>
            <a:pPr lvl="1"/>
            <a:r>
              <a:rPr lang="en-US" dirty="0" smtClean="0"/>
              <a:t>Remote Desktop</a:t>
            </a:r>
          </a:p>
          <a:p>
            <a:pPr lvl="1"/>
            <a:r>
              <a:rPr lang="en-US" dirty="0" smtClean="0"/>
              <a:t>Terminal Services</a:t>
            </a:r>
          </a:p>
          <a:p>
            <a:pPr lvl="1"/>
            <a:r>
              <a:rPr lang="en-US" dirty="0" smtClean="0"/>
              <a:t>Citrix</a:t>
            </a:r>
          </a:p>
          <a:p>
            <a:pPr lvl="1"/>
            <a:endParaRPr lang="en-US" dirty="0"/>
          </a:p>
        </p:txBody>
      </p:sp>
    </p:spTree>
    <p:extLst>
      <p:ext uri="{BB962C8B-B14F-4D97-AF65-F5344CB8AC3E}">
        <p14:creationId xmlns:p14="http://schemas.microsoft.com/office/powerpoint/2010/main" val="42626131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a:t>
            </a:r>
            <a:endParaRPr lang="en-US" dirty="0"/>
          </a:p>
        </p:txBody>
      </p:sp>
      <p:sp>
        <p:nvSpPr>
          <p:cNvPr id="3" name="Content Placeholder 2"/>
          <p:cNvSpPr>
            <a:spLocks noGrp="1"/>
          </p:cNvSpPr>
          <p:nvPr>
            <p:ph idx="1"/>
          </p:nvPr>
        </p:nvSpPr>
        <p:spPr/>
        <p:txBody>
          <a:bodyPr>
            <a:normAutofit/>
          </a:bodyPr>
          <a:lstStyle/>
          <a:p>
            <a:r>
              <a:rPr lang="en-US" sz="4000" dirty="0"/>
              <a:t>The Internet </a:t>
            </a:r>
            <a:endParaRPr lang="en-US" sz="4000" dirty="0" smtClean="0"/>
          </a:p>
          <a:p>
            <a:pPr lvl="1"/>
            <a:r>
              <a:rPr lang="en-US" sz="3600" dirty="0" smtClean="0"/>
              <a:t>is </a:t>
            </a:r>
            <a:r>
              <a:rPr lang="en-US" sz="3600" dirty="0"/>
              <a:t>the world’s largest computer network. </a:t>
            </a:r>
            <a:endParaRPr lang="en-US" sz="3600" dirty="0" smtClean="0"/>
          </a:p>
          <a:p>
            <a:pPr lvl="1"/>
            <a:r>
              <a:rPr lang="en-US" sz="3600" dirty="0" smtClean="0"/>
              <a:t>consists </a:t>
            </a:r>
            <a:r>
              <a:rPr lang="en-US" sz="3600" dirty="0"/>
              <a:t>of thousands of interconnected computers (or </a:t>
            </a:r>
            <a:r>
              <a:rPr lang="en-US" sz="3600" i="1" dirty="0"/>
              <a:t>hosts</a:t>
            </a:r>
            <a:r>
              <a:rPr lang="en-US" sz="3600" dirty="0"/>
              <a:t>) </a:t>
            </a:r>
            <a:endParaRPr lang="en-US" sz="3600" dirty="0" smtClean="0"/>
          </a:p>
          <a:p>
            <a:pPr lvl="1"/>
            <a:r>
              <a:rPr lang="en-US" sz="3600" dirty="0" smtClean="0"/>
              <a:t>using </a:t>
            </a:r>
            <a:r>
              <a:rPr lang="en-US" sz="3600" dirty="0"/>
              <a:t>a common set of protocols, TCP/IP. </a:t>
            </a:r>
          </a:p>
        </p:txBody>
      </p:sp>
    </p:spTree>
    <p:extLst>
      <p:ext uri="{BB962C8B-B14F-4D97-AF65-F5344CB8AC3E}">
        <p14:creationId xmlns:p14="http://schemas.microsoft.com/office/powerpoint/2010/main" val="2248630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Wide Web</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Uses the software protocol HTTP</a:t>
            </a:r>
          </a:p>
          <a:p>
            <a:r>
              <a:rPr lang="en-US" dirty="0" smtClean="0"/>
              <a:t>Uses markup languages to display “pages”</a:t>
            </a:r>
          </a:p>
          <a:p>
            <a:r>
              <a:rPr lang="en-US" dirty="0" smtClean="0"/>
              <a:t>Individual pages are connected by hyperlinks; any web page can be connected to any other</a:t>
            </a:r>
          </a:p>
          <a:p>
            <a:r>
              <a:rPr lang="en-US" dirty="0" smtClean="0"/>
              <a:t>A group of pages within the same domain is a web site</a:t>
            </a:r>
          </a:p>
          <a:p>
            <a:r>
              <a:rPr lang="en-US" dirty="0" smtClean="0"/>
              <a:t>Pages are stored and distributed through client/server software</a:t>
            </a:r>
          </a:p>
          <a:p>
            <a:r>
              <a:rPr lang="en-US" dirty="0" smtClean="0"/>
              <a:t>Servers are identified by IP addresses</a:t>
            </a:r>
            <a:endParaRPr lang="en-US" dirty="0"/>
          </a:p>
        </p:txBody>
      </p:sp>
    </p:spTree>
    <p:extLst>
      <p:ext uri="{BB962C8B-B14F-4D97-AF65-F5344CB8AC3E}">
        <p14:creationId xmlns:p14="http://schemas.microsoft.com/office/powerpoint/2010/main" val="3790413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Wide Web</a:t>
            </a:r>
            <a:endParaRPr lang="en-US" dirty="0"/>
          </a:p>
        </p:txBody>
      </p:sp>
      <p:sp>
        <p:nvSpPr>
          <p:cNvPr id="3" name="Content Placeholder 2"/>
          <p:cNvSpPr>
            <a:spLocks noGrp="1"/>
          </p:cNvSpPr>
          <p:nvPr>
            <p:ph idx="1"/>
          </p:nvPr>
        </p:nvSpPr>
        <p:spPr/>
        <p:txBody>
          <a:bodyPr/>
          <a:lstStyle/>
          <a:p>
            <a:r>
              <a:rPr lang="en-US" dirty="0"/>
              <a:t>How do you get to the web page you want</a:t>
            </a:r>
            <a:r>
              <a:rPr lang="en-US" dirty="0" smtClean="0"/>
              <a:t>?</a:t>
            </a:r>
          </a:p>
          <a:p>
            <a:pPr lvl="1"/>
            <a:r>
              <a:rPr lang="en-US" dirty="0" smtClean="0"/>
              <a:t>type </a:t>
            </a:r>
            <a:r>
              <a:rPr lang="en-US" dirty="0"/>
              <a:t>the </a:t>
            </a:r>
            <a:r>
              <a:rPr lang="en-US" dirty="0">
                <a:solidFill>
                  <a:srgbClr val="FF0000"/>
                </a:solidFill>
              </a:rPr>
              <a:t>URL</a:t>
            </a:r>
            <a:r>
              <a:rPr lang="en-US" dirty="0"/>
              <a:t> (uniform resource locator</a:t>
            </a:r>
            <a:r>
              <a:rPr lang="en-US" dirty="0" smtClean="0"/>
              <a:t>) into </a:t>
            </a:r>
            <a:r>
              <a:rPr lang="en-US" dirty="0"/>
              <a:t> </a:t>
            </a:r>
            <a:r>
              <a:rPr lang="en-US" dirty="0" smtClean="0"/>
              <a:t>a </a:t>
            </a:r>
            <a:r>
              <a:rPr lang="en-US" dirty="0" smtClean="0">
                <a:solidFill>
                  <a:srgbClr val="FF0000"/>
                </a:solidFill>
              </a:rPr>
              <a:t>browser</a:t>
            </a:r>
          </a:p>
          <a:p>
            <a:pPr lvl="1"/>
            <a:r>
              <a:rPr lang="en-US" dirty="0" smtClean="0">
                <a:solidFill>
                  <a:srgbClr val="FF0000"/>
                </a:solidFill>
              </a:rPr>
              <a:t>Browser software </a:t>
            </a:r>
            <a:r>
              <a:rPr lang="en-US" dirty="0" smtClean="0"/>
              <a:t>allows searching and retrieving website</a:t>
            </a:r>
          </a:p>
          <a:p>
            <a:pPr lvl="1"/>
            <a:r>
              <a:rPr lang="en-US" dirty="0" smtClean="0">
                <a:solidFill>
                  <a:srgbClr val="FF0000"/>
                </a:solidFill>
              </a:rPr>
              <a:t>Plug-ins </a:t>
            </a:r>
            <a:r>
              <a:rPr lang="en-US" dirty="0" smtClean="0"/>
              <a:t>allow browsers to perform other functions, e.g. view vides, listening to audio</a:t>
            </a:r>
            <a:endParaRPr lang="en-US" dirty="0" smtClean="0">
              <a:solidFill>
                <a:srgbClr val="FF0000"/>
              </a:solidFill>
            </a:endParaRPr>
          </a:p>
          <a:p>
            <a:pPr lvl="1"/>
            <a:endParaRPr lang="en-US" dirty="0"/>
          </a:p>
        </p:txBody>
      </p:sp>
    </p:spTree>
    <p:extLst>
      <p:ext uri="{BB962C8B-B14F-4D97-AF65-F5344CB8AC3E}">
        <p14:creationId xmlns:p14="http://schemas.microsoft.com/office/powerpoint/2010/main" val="35905108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URL </a:t>
            </a:r>
            <a:r>
              <a:rPr lang="en-US" dirty="0" err="1" smtClean="0"/>
              <a:t>Componenets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057400"/>
            <a:ext cx="610222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76769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Languages</a:t>
            </a:r>
            <a:endParaRPr lang="en-US" dirty="0"/>
          </a:p>
        </p:txBody>
      </p:sp>
      <p:sp>
        <p:nvSpPr>
          <p:cNvPr id="3" name="Content Placeholder 2"/>
          <p:cNvSpPr>
            <a:spLocks noGrp="1"/>
          </p:cNvSpPr>
          <p:nvPr>
            <p:ph idx="1"/>
          </p:nvPr>
        </p:nvSpPr>
        <p:spPr>
          <a:xfrm>
            <a:off x="457200" y="1600200"/>
            <a:ext cx="3810000" cy="4525963"/>
          </a:xfrm>
        </p:spPr>
        <p:txBody>
          <a:bodyPr/>
          <a:lstStyle/>
          <a:p>
            <a:r>
              <a:rPr lang="en-US" dirty="0" smtClean="0"/>
              <a:t>Common Markup Languages</a:t>
            </a:r>
          </a:p>
          <a:p>
            <a:pPr lvl="1"/>
            <a:r>
              <a:rPr lang="en-US" dirty="0" smtClean="0"/>
              <a:t>HTML: defines how a page looks on the web by using tags</a:t>
            </a:r>
          </a:p>
          <a:p>
            <a:pPr lvl="1"/>
            <a:r>
              <a:rPr lang="en-US" dirty="0" smtClean="0"/>
              <a:t>XML: also defines what the data enclosed in the tags are</a:t>
            </a:r>
          </a:p>
          <a:p>
            <a:pPr marL="457200" lvl="1" indent="0">
              <a:buNone/>
            </a:pP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76400"/>
            <a:ext cx="4048125"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93842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Intranet and Extranet</a:t>
            </a:r>
            <a:endParaRPr lang="en-US" dirty="0"/>
          </a:p>
        </p:txBody>
      </p:sp>
      <p:sp>
        <p:nvSpPr>
          <p:cNvPr id="3" name="Content Placeholder 2"/>
          <p:cNvSpPr>
            <a:spLocks noGrp="1"/>
          </p:cNvSpPr>
          <p:nvPr>
            <p:ph idx="1"/>
          </p:nvPr>
        </p:nvSpPr>
        <p:spPr/>
        <p:txBody>
          <a:bodyPr/>
          <a:lstStyle/>
          <a:p>
            <a:r>
              <a:rPr lang="en-US" dirty="0" smtClean="0"/>
              <a:t>Two types of private Internet-based networks</a:t>
            </a:r>
          </a:p>
          <a:p>
            <a:pPr lvl="1"/>
            <a:r>
              <a:rPr lang="en-US" dirty="0" smtClean="0"/>
              <a:t>Intranet: may use both public Internet routes and internal network lines; generally secure</a:t>
            </a:r>
          </a:p>
          <a:p>
            <a:pPr lvl="1"/>
            <a:r>
              <a:rPr lang="en-US" dirty="0" smtClean="0"/>
              <a:t>Extranet: similar to Intranet, but are open to select business partners or clients; generally secure</a:t>
            </a:r>
            <a:endParaRPr lang="en-US" dirty="0"/>
          </a:p>
        </p:txBody>
      </p:sp>
    </p:spTree>
    <p:extLst>
      <p:ext uri="{BB962C8B-B14F-4D97-AF65-F5344CB8AC3E}">
        <p14:creationId xmlns:p14="http://schemas.microsoft.com/office/powerpoint/2010/main" val="38896104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Applications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Applications </a:t>
            </a:r>
            <a:r>
              <a:rPr lang="en-US" dirty="0"/>
              <a:t>common </a:t>
            </a:r>
            <a:r>
              <a:rPr lang="en-US" dirty="0" smtClean="0"/>
              <a:t>in Health Care Organizations</a:t>
            </a:r>
            <a:endParaRPr lang="en-US" dirty="0"/>
          </a:p>
          <a:p>
            <a:r>
              <a:rPr lang="en-US" dirty="0" smtClean="0"/>
              <a:t>Web 2.0 </a:t>
            </a:r>
          </a:p>
          <a:p>
            <a:pPr lvl="1"/>
            <a:r>
              <a:rPr lang="en-US" dirty="0" smtClean="0"/>
              <a:t>Social </a:t>
            </a:r>
            <a:r>
              <a:rPr lang="en-US" dirty="0"/>
              <a:t>networking web sites</a:t>
            </a:r>
          </a:p>
          <a:p>
            <a:pPr lvl="1"/>
            <a:r>
              <a:rPr lang="en-US" dirty="0"/>
              <a:t>Rich Internet applications</a:t>
            </a:r>
          </a:p>
          <a:p>
            <a:pPr lvl="1"/>
            <a:r>
              <a:rPr lang="en-US" dirty="0"/>
              <a:t>Blogs</a:t>
            </a:r>
          </a:p>
          <a:p>
            <a:pPr lvl="1"/>
            <a:r>
              <a:rPr lang="en-US" dirty="0"/>
              <a:t>Podcasts</a:t>
            </a:r>
          </a:p>
          <a:p>
            <a:pPr lvl="1"/>
            <a:r>
              <a:rPr lang="en-US" dirty="0" smtClean="0"/>
              <a:t>Wikis</a:t>
            </a:r>
          </a:p>
          <a:p>
            <a:r>
              <a:rPr lang="en-US" dirty="0" smtClean="0"/>
              <a:t>Web Portals </a:t>
            </a:r>
          </a:p>
          <a:p>
            <a:r>
              <a:rPr lang="en-US" dirty="0" smtClean="0"/>
              <a:t>Web Conferencing</a:t>
            </a:r>
            <a:endParaRPr lang="en-US" dirty="0"/>
          </a:p>
          <a:p>
            <a:pPr marL="0" indent="0">
              <a:buNone/>
            </a:pPr>
            <a:endParaRPr lang="en-US" dirty="0"/>
          </a:p>
        </p:txBody>
      </p:sp>
    </p:spTree>
    <p:extLst>
      <p:ext uri="{BB962C8B-B14F-4D97-AF65-F5344CB8AC3E}">
        <p14:creationId xmlns:p14="http://schemas.microsoft.com/office/powerpoint/2010/main" val="8084787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Portal Example</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371600"/>
            <a:ext cx="5288556"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7056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en-US" dirty="0" smtClean="0"/>
              <a:t>Information Technology Adoption Challenges</a:t>
            </a:r>
            <a:endParaRPr lang="en-US" dirty="0"/>
          </a:p>
        </p:txBody>
      </p:sp>
      <p:sp>
        <p:nvSpPr>
          <p:cNvPr id="7171" name="Rectangle 3"/>
          <p:cNvSpPr>
            <a:spLocks noGrp="1" noChangeArrowheads="1"/>
          </p:cNvSpPr>
          <p:nvPr>
            <p:ph type="body" idx="1"/>
          </p:nvPr>
        </p:nvSpPr>
        <p:spPr/>
        <p:txBody>
          <a:bodyPr>
            <a:normAutofit fontScale="85000" lnSpcReduction="20000"/>
          </a:bodyPr>
          <a:lstStyle/>
          <a:p>
            <a:pPr marL="274320"/>
            <a:r>
              <a:rPr lang="en-US" sz="2800" dirty="0" smtClean="0"/>
              <a:t>How does a health care executive know when to support the adoption of the “latest and greatest” technologies? </a:t>
            </a:r>
          </a:p>
          <a:p>
            <a:pPr marL="274320"/>
            <a:r>
              <a:rPr lang="en-US" sz="2800" dirty="0" smtClean="0"/>
              <a:t>When does the organization acknowledge its current technologies are out-of-date and need upgrading? </a:t>
            </a:r>
          </a:p>
          <a:p>
            <a:pPr marL="274320"/>
            <a:r>
              <a:rPr lang="en-US" sz="2800" dirty="0" smtClean="0"/>
              <a:t>How much of the current literature about new technologies is “hype?”</a:t>
            </a:r>
          </a:p>
          <a:p>
            <a:pPr marL="274320"/>
            <a:r>
              <a:rPr lang="en-US" sz="2800" dirty="0" smtClean="0"/>
              <a:t>Which new technologies are likely to survive to become industry standards? </a:t>
            </a:r>
          </a:p>
          <a:p>
            <a:pPr marL="274320"/>
            <a:r>
              <a:rPr lang="en-US" sz="2800" dirty="0" smtClean="0"/>
              <a:t>At what point should the health care executives have known that these technologies were here to stay and were something to be managed? </a:t>
            </a:r>
          </a:p>
          <a:p>
            <a:pPr marL="274320"/>
            <a:r>
              <a:rPr lang="en-US" sz="2800" dirty="0"/>
              <a:t>Do the early adopters of the technologies have an advantage or a disadvantage in the market?</a:t>
            </a:r>
            <a:endParaRPr lang="en-US" sz="2800" dirty="0" smtClean="0"/>
          </a:p>
          <a:p>
            <a:pPr marL="274320"/>
            <a:endParaRPr lang="en-US" sz="2800" dirty="0" smtClean="0"/>
          </a:p>
        </p:txBody>
      </p:sp>
    </p:spTree>
    <p:extLst>
      <p:ext uri="{BB962C8B-B14F-4D97-AF65-F5344CB8AC3E}">
        <p14:creationId xmlns:p14="http://schemas.microsoft.com/office/powerpoint/2010/main" val="258799458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E-Commerce Technologies</a:t>
            </a:r>
            <a:endParaRPr lang="en-US" dirty="0"/>
          </a:p>
        </p:txBody>
      </p:sp>
      <p:sp>
        <p:nvSpPr>
          <p:cNvPr id="3" name="Content Placeholder 2"/>
          <p:cNvSpPr>
            <a:spLocks noGrp="1"/>
          </p:cNvSpPr>
          <p:nvPr>
            <p:ph idx="1"/>
          </p:nvPr>
        </p:nvSpPr>
        <p:spPr/>
        <p:txBody>
          <a:bodyPr>
            <a:normAutofit/>
          </a:bodyPr>
          <a:lstStyle/>
          <a:p>
            <a:r>
              <a:rPr lang="en-US" dirty="0" smtClean="0"/>
              <a:t>Basic Components to e-commerce systems</a:t>
            </a:r>
          </a:p>
          <a:p>
            <a:pPr lvl="1"/>
            <a:r>
              <a:rPr lang="en-US" dirty="0">
                <a:solidFill>
                  <a:srgbClr val="FF0000"/>
                </a:solidFill>
              </a:rPr>
              <a:t>Web server hardware. </a:t>
            </a:r>
            <a:r>
              <a:rPr lang="en-US" dirty="0" smtClean="0"/>
              <a:t>May be </a:t>
            </a:r>
            <a:r>
              <a:rPr lang="en-US" dirty="0"/>
              <a:t>owned and maintained by the health care organization or by a web hosting </a:t>
            </a:r>
            <a:r>
              <a:rPr lang="en-US" dirty="0" smtClean="0"/>
              <a:t>site</a:t>
            </a:r>
            <a:endParaRPr lang="en-US" dirty="0"/>
          </a:p>
          <a:p>
            <a:pPr lvl="1"/>
            <a:r>
              <a:rPr lang="en-US" dirty="0">
                <a:solidFill>
                  <a:srgbClr val="FF0000"/>
                </a:solidFill>
              </a:rPr>
              <a:t>Web server </a:t>
            </a:r>
            <a:r>
              <a:rPr lang="en-US" dirty="0" smtClean="0">
                <a:solidFill>
                  <a:srgbClr val="FF0000"/>
                </a:solidFill>
              </a:rPr>
              <a:t>software</a:t>
            </a:r>
            <a:endParaRPr lang="en-US" dirty="0">
              <a:solidFill>
                <a:srgbClr val="FF0000"/>
              </a:solidFill>
            </a:endParaRPr>
          </a:p>
          <a:p>
            <a:pPr lvl="1"/>
            <a:r>
              <a:rPr lang="en-US" dirty="0">
                <a:solidFill>
                  <a:srgbClr val="FF0000"/>
                </a:solidFill>
              </a:rPr>
              <a:t>E-commerce software. </a:t>
            </a:r>
            <a:r>
              <a:rPr lang="en-US" dirty="0" smtClean="0"/>
              <a:t>Supports key </a:t>
            </a:r>
            <a:r>
              <a:rPr lang="en-US" dirty="0"/>
              <a:t>aspects of e-commerce, including transaction processing and an electronic payment </a:t>
            </a:r>
            <a:r>
              <a:rPr lang="en-US" dirty="0" smtClean="0"/>
              <a:t>system</a:t>
            </a:r>
            <a:endParaRPr lang="en-US" dirty="0"/>
          </a:p>
          <a:p>
            <a:pPr lvl="1"/>
            <a:r>
              <a:rPr lang="en-US" dirty="0">
                <a:solidFill>
                  <a:srgbClr val="FF0000"/>
                </a:solidFill>
              </a:rPr>
              <a:t>High-speed connection </a:t>
            </a:r>
            <a:r>
              <a:rPr lang="en-US" dirty="0"/>
              <a:t>to the LAN and </a:t>
            </a:r>
            <a:r>
              <a:rPr lang="en-US" dirty="0" smtClean="0"/>
              <a:t>Internet</a:t>
            </a:r>
            <a:endParaRPr lang="en-US" dirty="0"/>
          </a:p>
          <a:p>
            <a:endParaRPr lang="en-US" dirty="0"/>
          </a:p>
        </p:txBody>
      </p:sp>
    </p:spTree>
    <p:extLst>
      <p:ext uri="{BB962C8B-B14F-4D97-AF65-F5344CB8AC3E}">
        <p14:creationId xmlns:p14="http://schemas.microsoft.com/office/powerpoint/2010/main" val="2104050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Clinical and </a:t>
            </a:r>
            <a:br>
              <a:rPr lang="en-US" dirty="0" smtClean="0"/>
            </a:br>
            <a:r>
              <a:rPr lang="en-US" dirty="0" smtClean="0"/>
              <a:t>Managerial Decision Support</a:t>
            </a:r>
            <a:endParaRPr lang="en-US" dirty="0"/>
          </a:p>
        </p:txBody>
      </p:sp>
      <p:sp>
        <p:nvSpPr>
          <p:cNvPr id="3" name="Content Placeholder 2"/>
          <p:cNvSpPr>
            <a:spLocks noGrp="1"/>
          </p:cNvSpPr>
          <p:nvPr>
            <p:ph idx="1"/>
          </p:nvPr>
        </p:nvSpPr>
        <p:spPr/>
        <p:txBody>
          <a:bodyPr/>
          <a:lstStyle/>
          <a:p>
            <a:pPr lvl="0"/>
            <a:r>
              <a:rPr lang="en-US" dirty="0"/>
              <a:t>Decision-support systems (DSS)</a:t>
            </a:r>
          </a:p>
          <a:p>
            <a:pPr lvl="0"/>
            <a:r>
              <a:rPr lang="en-US" dirty="0"/>
              <a:t>Artificial intelligence systems, including expert systems, natural language processing, fuzzy logic, and neural networks</a:t>
            </a:r>
          </a:p>
          <a:p>
            <a:endParaRPr lang="en-US" dirty="0"/>
          </a:p>
        </p:txBody>
      </p:sp>
    </p:spTree>
    <p:extLst>
      <p:ext uri="{BB962C8B-B14F-4D97-AF65-F5344CB8AC3E}">
        <p14:creationId xmlns:p14="http://schemas.microsoft.com/office/powerpoint/2010/main" val="30212688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Making Process</a:t>
            </a:r>
            <a:endParaRPr lang="en-US" dirty="0"/>
          </a:p>
        </p:txBody>
      </p:sp>
      <p:sp>
        <p:nvSpPr>
          <p:cNvPr id="3" name="Content Placeholder 2"/>
          <p:cNvSpPr>
            <a:spLocks noGrp="1"/>
          </p:cNvSpPr>
          <p:nvPr>
            <p:ph idx="1"/>
          </p:nvPr>
        </p:nvSpPr>
        <p:spPr/>
        <p:txBody>
          <a:bodyPr>
            <a:normAutofit fontScale="92500" lnSpcReduction="20000"/>
          </a:bodyPr>
          <a:lstStyle/>
          <a:p>
            <a:r>
              <a:rPr lang="en-US" dirty="0">
                <a:solidFill>
                  <a:srgbClr val="FF0000"/>
                </a:solidFill>
              </a:rPr>
              <a:t>Intelligence: </a:t>
            </a:r>
            <a:r>
              <a:rPr lang="en-US" dirty="0"/>
              <a:t>collecting facts, beliefs, and ideas. In health care these facts may be stored as data elements in a variety of data stores.</a:t>
            </a:r>
          </a:p>
          <a:p>
            <a:r>
              <a:rPr lang="en-US" dirty="0" smtClean="0">
                <a:solidFill>
                  <a:srgbClr val="FF0000"/>
                </a:solidFill>
              </a:rPr>
              <a:t>Design</a:t>
            </a:r>
            <a:r>
              <a:rPr lang="en-US" dirty="0">
                <a:solidFill>
                  <a:srgbClr val="FF0000"/>
                </a:solidFill>
              </a:rPr>
              <a:t>: </a:t>
            </a:r>
            <a:r>
              <a:rPr lang="en-US" dirty="0"/>
              <a:t>designing the methods with which to consider the data collected during intelligence. These methods may be models, formulas, algorithms, or other analytical tools. Methods are selected that will reduce the number of viable alternatives.</a:t>
            </a:r>
          </a:p>
          <a:p>
            <a:r>
              <a:rPr lang="en-US" dirty="0" smtClean="0">
                <a:solidFill>
                  <a:srgbClr val="FF0000"/>
                </a:solidFill>
              </a:rPr>
              <a:t>Choice</a:t>
            </a:r>
            <a:r>
              <a:rPr lang="en-US" dirty="0">
                <a:solidFill>
                  <a:srgbClr val="FF0000"/>
                </a:solidFill>
              </a:rPr>
              <a:t>: </a:t>
            </a:r>
            <a:r>
              <a:rPr lang="en-US" dirty="0"/>
              <a:t>making the most promising choice from the limited set of alternatives.</a:t>
            </a:r>
          </a:p>
          <a:p>
            <a:endParaRPr lang="en-US" dirty="0"/>
          </a:p>
        </p:txBody>
      </p:sp>
    </p:spTree>
    <p:extLst>
      <p:ext uri="{BB962C8B-B14F-4D97-AF65-F5344CB8AC3E}">
        <p14:creationId xmlns:p14="http://schemas.microsoft.com/office/powerpoint/2010/main" val="17554192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Support Systems</a:t>
            </a:r>
            <a:endParaRPr lang="en-US" dirty="0"/>
          </a:p>
        </p:txBody>
      </p:sp>
      <p:sp>
        <p:nvSpPr>
          <p:cNvPr id="3" name="Content Placeholder 2"/>
          <p:cNvSpPr>
            <a:spLocks noGrp="1"/>
          </p:cNvSpPr>
          <p:nvPr>
            <p:ph idx="1"/>
          </p:nvPr>
        </p:nvSpPr>
        <p:spPr/>
        <p:txBody>
          <a:bodyPr>
            <a:noAutofit/>
          </a:bodyPr>
          <a:lstStyle/>
          <a:p>
            <a:r>
              <a:rPr lang="en-US" sz="2400" dirty="0">
                <a:latin typeface="+mn-lt"/>
              </a:rPr>
              <a:t>The stand-alone DSS generally has three distinct components</a:t>
            </a:r>
            <a:r>
              <a:rPr lang="en-US" sz="2400" dirty="0" smtClean="0">
                <a:latin typeface="+mn-lt"/>
              </a:rPr>
              <a:t>:</a:t>
            </a:r>
          </a:p>
          <a:p>
            <a:pPr lvl="1"/>
            <a:r>
              <a:rPr lang="en-US" sz="2000" dirty="0">
                <a:solidFill>
                  <a:srgbClr val="FF0000"/>
                </a:solidFill>
                <a:latin typeface="+mn-lt"/>
              </a:rPr>
              <a:t>The data management module</a:t>
            </a:r>
            <a:r>
              <a:rPr lang="en-US" sz="2000" dirty="0">
                <a:latin typeface="+mn-lt"/>
              </a:rPr>
              <a:t>, which is an existing or built-in transactional database or data warehouse. In a clinical DSS, the data module could be a clinical data repository.</a:t>
            </a:r>
          </a:p>
          <a:p>
            <a:pPr lvl="1"/>
            <a:r>
              <a:rPr lang="en-US" sz="2000" dirty="0" smtClean="0">
                <a:solidFill>
                  <a:srgbClr val="FF0000"/>
                </a:solidFill>
                <a:latin typeface="+mn-lt"/>
              </a:rPr>
              <a:t>The </a:t>
            </a:r>
            <a:r>
              <a:rPr lang="en-US" sz="2000" dirty="0">
                <a:solidFill>
                  <a:srgbClr val="FF0000"/>
                </a:solidFill>
                <a:latin typeface="+mn-lt"/>
              </a:rPr>
              <a:t>model management module</a:t>
            </a:r>
            <a:r>
              <a:rPr lang="en-US" sz="2000" dirty="0">
                <a:latin typeface="+mn-lt"/>
              </a:rPr>
              <a:t>, which allows the user to select a model to be applied to the problem at hand. Models can be mathematical, statistical, or based on expert knowledge. The model management module of a DSS is its most complex component and may seem like a “black box” to the health care executive.</a:t>
            </a:r>
          </a:p>
          <a:p>
            <a:pPr lvl="1"/>
            <a:r>
              <a:rPr lang="en-US" sz="2000" dirty="0" smtClean="0">
                <a:solidFill>
                  <a:srgbClr val="FF0000"/>
                </a:solidFill>
                <a:latin typeface="+mn-lt"/>
              </a:rPr>
              <a:t>The </a:t>
            </a:r>
            <a:r>
              <a:rPr lang="en-US" sz="2000" dirty="0">
                <a:solidFill>
                  <a:srgbClr val="FF0000"/>
                </a:solidFill>
                <a:latin typeface="+mn-lt"/>
              </a:rPr>
              <a:t>dialog module</a:t>
            </a:r>
            <a:r>
              <a:rPr lang="en-US" sz="2000" dirty="0">
                <a:latin typeface="+mn-lt"/>
              </a:rPr>
              <a:t>, which is the user interface. This module allows the user to pose the problem to the system by selecting the data and the decision model to use on the data. The dialog module also displays results, generally in text and graphical formats.</a:t>
            </a:r>
          </a:p>
          <a:p>
            <a:pPr lvl="2"/>
            <a:endParaRPr lang="en-US" sz="1100" dirty="0"/>
          </a:p>
          <a:p>
            <a:endParaRPr lang="en-US" sz="1400" dirty="0"/>
          </a:p>
        </p:txBody>
      </p:sp>
    </p:spTree>
    <p:extLst>
      <p:ext uri="{BB962C8B-B14F-4D97-AF65-F5344CB8AC3E}">
        <p14:creationId xmlns:p14="http://schemas.microsoft.com/office/powerpoint/2010/main" val="2726797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Artificial Intelligence</a:t>
            </a:r>
            <a:endParaRPr lang="en-US" dirty="0"/>
          </a:p>
        </p:txBody>
      </p:sp>
      <p:sp>
        <p:nvSpPr>
          <p:cNvPr id="3" name="Content Placeholder 2"/>
          <p:cNvSpPr>
            <a:spLocks noGrp="1"/>
          </p:cNvSpPr>
          <p:nvPr>
            <p:ph idx="1"/>
          </p:nvPr>
        </p:nvSpPr>
        <p:spPr/>
        <p:txBody>
          <a:bodyPr/>
          <a:lstStyle/>
          <a:p>
            <a:r>
              <a:rPr lang="en-US" dirty="0" smtClean="0">
                <a:solidFill>
                  <a:srgbClr val="FF0000"/>
                </a:solidFill>
              </a:rPr>
              <a:t>Expert Systems</a:t>
            </a:r>
            <a:r>
              <a:rPr lang="en-US" dirty="0" smtClean="0"/>
              <a:t>: uses heuristics or “rules of thumb” from experts</a:t>
            </a:r>
          </a:p>
          <a:p>
            <a:r>
              <a:rPr lang="en-US" dirty="0" smtClean="0">
                <a:solidFill>
                  <a:srgbClr val="FF0000"/>
                </a:solidFill>
              </a:rPr>
              <a:t>Natural Language Processing</a:t>
            </a:r>
            <a:r>
              <a:rPr lang="en-US" dirty="0" smtClean="0"/>
              <a:t>: translates human language to computer instructions</a:t>
            </a:r>
          </a:p>
          <a:p>
            <a:r>
              <a:rPr lang="en-US" dirty="0" smtClean="0">
                <a:solidFill>
                  <a:srgbClr val="FF0000"/>
                </a:solidFill>
              </a:rPr>
              <a:t>Neural Networks</a:t>
            </a:r>
            <a:r>
              <a:rPr lang="en-US" dirty="0" smtClean="0"/>
              <a:t>: software programs that involve machine learning</a:t>
            </a:r>
            <a:endParaRPr lang="en-US" dirty="0"/>
          </a:p>
        </p:txBody>
      </p:sp>
    </p:spTree>
    <p:extLst>
      <p:ext uri="{BB962C8B-B14F-4D97-AF65-F5344CB8AC3E}">
        <p14:creationId xmlns:p14="http://schemas.microsoft.com/office/powerpoint/2010/main" val="11113214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a:bodyPr>
          <a:lstStyle/>
          <a:p>
            <a:r>
              <a:rPr lang="en-US"/>
              <a:t>Information System Architecture</a:t>
            </a:r>
          </a:p>
        </p:txBody>
      </p:sp>
      <p:sp>
        <p:nvSpPr>
          <p:cNvPr id="51203" name="Rectangle 3"/>
          <p:cNvSpPr>
            <a:spLocks noGrp="1" noChangeArrowheads="1"/>
          </p:cNvSpPr>
          <p:nvPr>
            <p:ph type="body" idx="1"/>
          </p:nvPr>
        </p:nvSpPr>
        <p:spPr/>
        <p:txBody>
          <a:bodyPr>
            <a:noAutofit/>
          </a:bodyPr>
          <a:lstStyle/>
          <a:p>
            <a:pPr marL="274320">
              <a:lnSpc>
                <a:spcPct val="90000"/>
              </a:lnSpc>
            </a:pPr>
            <a:r>
              <a:rPr lang="en-US" sz="3600"/>
              <a:t>The coming together of an information system is guided by the </a:t>
            </a:r>
            <a:r>
              <a:rPr lang="en-US" sz="3600">
                <a:solidFill>
                  <a:schemeClr val="tx2"/>
                </a:solidFill>
              </a:rPr>
              <a:t>IS architecture</a:t>
            </a:r>
          </a:p>
          <a:p>
            <a:pPr marL="274320">
              <a:lnSpc>
                <a:spcPct val="90000"/>
              </a:lnSpc>
            </a:pPr>
            <a:r>
              <a:rPr lang="en-US" sz="3600"/>
              <a:t>Consists of concepts, strategies, and principles</a:t>
            </a:r>
          </a:p>
          <a:p>
            <a:pPr marL="274320">
              <a:lnSpc>
                <a:spcPct val="90000"/>
              </a:lnSpc>
            </a:pPr>
            <a:r>
              <a:rPr lang="en-US" sz="3600"/>
              <a:t>Platforms are specific vendors and technologies</a:t>
            </a:r>
          </a:p>
          <a:p>
            <a:pPr marL="274320">
              <a:lnSpc>
                <a:spcPct val="90000"/>
              </a:lnSpc>
            </a:pPr>
            <a:r>
              <a:rPr lang="en-US" sz="3600"/>
              <a:t>Infrastructure generally refers to networks and network applications</a:t>
            </a:r>
          </a:p>
        </p:txBody>
      </p:sp>
    </p:spTree>
    <p:extLst>
      <p:ext uri="{BB962C8B-B14F-4D97-AF65-F5344CB8AC3E}">
        <p14:creationId xmlns:p14="http://schemas.microsoft.com/office/powerpoint/2010/main" val="1660864920"/>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t>Architecture Perspectives</a:t>
            </a:r>
          </a:p>
        </p:txBody>
      </p:sp>
      <p:sp>
        <p:nvSpPr>
          <p:cNvPr id="52227" name="Rectangle 3"/>
          <p:cNvSpPr>
            <a:spLocks noGrp="1" noChangeArrowheads="1"/>
          </p:cNvSpPr>
          <p:nvPr>
            <p:ph type="body" idx="1"/>
          </p:nvPr>
        </p:nvSpPr>
        <p:spPr/>
        <p:txBody>
          <a:bodyPr>
            <a:normAutofit/>
          </a:bodyPr>
          <a:lstStyle/>
          <a:p>
            <a:r>
              <a:rPr lang="en-US" sz="3600" dirty="0"/>
              <a:t>Characteristics and Capabilities</a:t>
            </a:r>
          </a:p>
          <a:p>
            <a:pPr lvl="1"/>
            <a:r>
              <a:rPr lang="en-US" sz="2800" dirty="0"/>
              <a:t>Architecture ensures organizationally defined characteristics and capabilities</a:t>
            </a:r>
          </a:p>
          <a:p>
            <a:r>
              <a:rPr lang="en-US" sz="3600" dirty="0"/>
              <a:t>Application Integration</a:t>
            </a:r>
          </a:p>
          <a:p>
            <a:pPr lvl="1"/>
            <a:r>
              <a:rPr lang="en-US" sz="2800" dirty="0"/>
              <a:t>Best of Breed</a:t>
            </a:r>
          </a:p>
          <a:p>
            <a:pPr lvl="1"/>
            <a:r>
              <a:rPr lang="en-US" sz="2800" dirty="0"/>
              <a:t>Monolithic</a:t>
            </a:r>
          </a:p>
          <a:p>
            <a:pPr lvl="1"/>
            <a:r>
              <a:rPr lang="en-US" sz="2800" dirty="0"/>
              <a:t>Visual integration</a:t>
            </a:r>
          </a:p>
          <a:p>
            <a:endParaRPr lang="en-US" sz="3600" dirty="0"/>
          </a:p>
          <a:p>
            <a:endParaRPr lang="en-US" sz="3600" dirty="0"/>
          </a:p>
        </p:txBody>
      </p:sp>
    </p:spTree>
    <p:extLst>
      <p:ext uri="{BB962C8B-B14F-4D97-AF65-F5344CB8AC3E}">
        <p14:creationId xmlns:p14="http://schemas.microsoft.com/office/powerpoint/2010/main" val="3696835723"/>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t>Architecture</a:t>
            </a:r>
          </a:p>
        </p:txBody>
      </p:sp>
      <p:sp>
        <p:nvSpPr>
          <p:cNvPr id="54275" name="Rectangle 3"/>
          <p:cNvSpPr>
            <a:spLocks noGrp="1" noChangeArrowheads="1"/>
          </p:cNvSpPr>
          <p:nvPr>
            <p:ph type="body" idx="1"/>
          </p:nvPr>
        </p:nvSpPr>
        <p:spPr/>
        <p:txBody>
          <a:bodyPr/>
          <a:lstStyle/>
          <a:p>
            <a:r>
              <a:rPr lang="en-US" dirty="0"/>
              <a:t>It is important for health care organizations to have thoughtful architecture discussions </a:t>
            </a:r>
          </a:p>
          <a:p>
            <a:endParaRPr lang="en-US" dirty="0"/>
          </a:p>
        </p:txBody>
      </p:sp>
    </p:spTree>
    <p:extLst>
      <p:ext uri="{BB962C8B-B14F-4D97-AF65-F5344CB8AC3E}">
        <p14:creationId xmlns:p14="http://schemas.microsoft.com/office/powerpoint/2010/main" val="3038817457"/>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dirty="0" smtClean="0"/>
              <a:t>Information Technology Adoption Challenges</a:t>
            </a:r>
          </a:p>
          <a:p>
            <a:r>
              <a:rPr lang="en-US" dirty="0" smtClean="0"/>
              <a:t>Data Management and Models</a:t>
            </a:r>
          </a:p>
          <a:p>
            <a:pPr lvl="1"/>
            <a:r>
              <a:rPr lang="en-US" dirty="0"/>
              <a:t>Database Models</a:t>
            </a:r>
          </a:p>
          <a:p>
            <a:pPr lvl="1"/>
            <a:r>
              <a:rPr lang="en-US" dirty="0"/>
              <a:t>Database Operations</a:t>
            </a:r>
          </a:p>
          <a:p>
            <a:pPr lvl="1"/>
            <a:r>
              <a:rPr lang="en-US" dirty="0"/>
              <a:t>Databases on the Web</a:t>
            </a:r>
          </a:p>
          <a:p>
            <a:pPr lvl="1"/>
            <a:r>
              <a:rPr lang="en-US" dirty="0"/>
              <a:t>Clinical Data Repositories, data warehouses and data marts</a:t>
            </a:r>
          </a:p>
          <a:p>
            <a:pPr lvl="1"/>
            <a:r>
              <a:rPr lang="en-US" dirty="0"/>
              <a:t>Data mining</a:t>
            </a:r>
            <a:endParaRPr lang="en-US" sz="2400" dirty="0"/>
          </a:p>
          <a:p>
            <a:pPr lvl="1"/>
            <a:endParaRPr lang="en-US" dirty="0"/>
          </a:p>
        </p:txBody>
      </p:sp>
    </p:spTree>
    <p:extLst>
      <p:ext uri="{BB962C8B-B14F-4D97-AF65-F5344CB8AC3E}">
        <p14:creationId xmlns:p14="http://schemas.microsoft.com/office/powerpoint/2010/main" val="7282364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dirty="0" smtClean="0"/>
              <a:t>Network and Data Communication</a:t>
            </a:r>
          </a:p>
          <a:p>
            <a:pPr lvl="1"/>
            <a:r>
              <a:rPr lang="en-US" dirty="0"/>
              <a:t>Types of Networks</a:t>
            </a:r>
          </a:p>
          <a:p>
            <a:pPr lvl="1"/>
            <a:r>
              <a:rPr lang="en-US" dirty="0"/>
              <a:t>Network components and performance</a:t>
            </a:r>
          </a:p>
          <a:p>
            <a:pPr lvl="1"/>
            <a:r>
              <a:rPr lang="en-US" dirty="0"/>
              <a:t>Network protocols and </a:t>
            </a:r>
            <a:r>
              <a:rPr lang="en-US" dirty="0" smtClean="0"/>
              <a:t>standards</a:t>
            </a:r>
          </a:p>
          <a:p>
            <a:r>
              <a:rPr lang="en-US" dirty="0" smtClean="0"/>
              <a:t>Information Distribution Schemes</a:t>
            </a:r>
          </a:p>
          <a:p>
            <a:r>
              <a:rPr lang="en-US" dirty="0" smtClean="0"/>
              <a:t>Remote Access Technologies</a:t>
            </a:r>
          </a:p>
          <a:p>
            <a:r>
              <a:rPr lang="en-US" dirty="0" smtClean="0"/>
              <a:t>Internet and World Wide Web</a:t>
            </a:r>
          </a:p>
          <a:p>
            <a:r>
              <a:rPr lang="en-US" dirty="0" smtClean="0"/>
              <a:t>E-Commerce</a:t>
            </a:r>
          </a:p>
          <a:p>
            <a:pPr marL="0" indent="0">
              <a:buNone/>
            </a:pPr>
            <a:endParaRPr lang="en-US" dirty="0"/>
          </a:p>
        </p:txBody>
      </p:sp>
    </p:spTree>
    <p:extLst>
      <p:ext uri="{BB962C8B-B14F-4D97-AF65-F5344CB8AC3E}">
        <p14:creationId xmlns:p14="http://schemas.microsoft.com/office/powerpoint/2010/main" val="728236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dirty="0" smtClean="0"/>
              <a:t>Gartner Hype Cycle</a:t>
            </a:r>
            <a:br>
              <a:rPr lang="en-US" dirty="0" smtClean="0"/>
            </a:br>
            <a:r>
              <a:rPr lang="en-US" dirty="0" smtClean="0"/>
              <a:t>(Gartner 2012)</a:t>
            </a:r>
            <a:endParaRPr lang="en-US" dirty="0"/>
          </a:p>
        </p:txBody>
      </p:sp>
      <p:sp>
        <p:nvSpPr>
          <p:cNvPr id="8195" name="Rectangle 3"/>
          <p:cNvSpPr>
            <a:spLocks noGrp="1" noChangeArrowheads="1"/>
          </p:cNvSpPr>
          <p:nvPr>
            <p:ph type="body" idx="1"/>
          </p:nvPr>
        </p:nvSpPr>
        <p:spPr/>
        <p:txBody>
          <a:bodyPr>
            <a:normAutofit/>
          </a:bodyPr>
          <a:lstStyle/>
          <a:p>
            <a:r>
              <a:rPr lang="en-US" sz="4000" dirty="0"/>
              <a:t>Technology Trigger</a:t>
            </a:r>
            <a:r>
              <a:rPr lang="en-US" sz="4000" dirty="0" smtClean="0"/>
              <a:t>..</a:t>
            </a:r>
            <a:endParaRPr lang="en-US" sz="4000" dirty="0"/>
          </a:p>
          <a:p>
            <a:r>
              <a:rPr lang="en-US" sz="4000" dirty="0"/>
              <a:t>Peak of Inflated Expectations. </a:t>
            </a:r>
            <a:endParaRPr lang="en-US" sz="4000" dirty="0" smtClean="0"/>
          </a:p>
          <a:p>
            <a:r>
              <a:rPr lang="en-US" sz="4000" dirty="0" smtClean="0"/>
              <a:t>Trough </a:t>
            </a:r>
            <a:r>
              <a:rPr lang="en-US" sz="4000" dirty="0"/>
              <a:t>of Disillusionment</a:t>
            </a:r>
            <a:r>
              <a:rPr lang="en-US" sz="4000" dirty="0" smtClean="0"/>
              <a:t>.</a:t>
            </a:r>
            <a:endParaRPr lang="en-US" sz="4000" dirty="0"/>
          </a:p>
          <a:p>
            <a:r>
              <a:rPr lang="en-US" sz="4000" dirty="0"/>
              <a:t>Slope of Enlightenment. </a:t>
            </a:r>
            <a:endParaRPr lang="en-US" sz="4000" dirty="0" smtClean="0"/>
          </a:p>
          <a:p>
            <a:r>
              <a:rPr lang="en-US" sz="4000" dirty="0" smtClean="0"/>
              <a:t>Plateau </a:t>
            </a:r>
            <a:r>
              <a:rPr lang="en-US" sz="4000" dirty="0"/>
              <a:t>of Productivity</a:t>
            </a:r>
            <a:r>
              <a:rPr lang="en-US" sz="2800" b="1" dirty="0"/>
              <a:t>.</a:t>
            </a:r>
            <a:r>
              <a:rPr lang="en-US" sz="2800" dirty="0"/>
              <a:t> </a:t>
            </a:r>
          </a:p>
        </p:txBody>
      </p:sp>
    </p:spTree>
    <p:extLst>
      <p:ext uri="{BB962C8B-B14F-4D97-AF65-F5344CB8AC3E}">
        <p14:creationId xmlns:p14="http://schemas.microsoft.com/office/powerpoint/2010/main" val="121037584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dirty="0" smtClean="0"/>
              <a:t>Clinical and Managerial Decision Support</a:t>
            </a:r>
          </a:p>
          <a:p>
            <a:r>
              <a:rPr lang="en-US" dirty="0" smtClean="0"/>
              <a:t>Information System Architecture</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412513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dirty="0" smtClean="0"/>
              <a:t>Gartner Hype Cycle</a:t>
            </a:r>
            <a:br>
              <a:rPr lang="en-US" dirty="0" smtClean="0"/>
            </a:br>
            <a:r>
              <a:rPr lang="en-US" dirty="0" smtClean="0"/>
              <a:t>(Gartner 2012)</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88946" y="295174"/>
            <a:ext cx="4735628" cy="7498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703683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Data Management and Access</a:t>
            </a:r>
          </a:p>
        </p:txBody>
      </p:sp>
      <p:sp>
        <p:nvSpPr>
          <p:cNvPr id="11267" name="Rectangle 3"/>
          <p:cNvSpPr>
            <a:spLocks noGrp="1" noChangeArrowheads="1"/>
          </p:cNvSpPr>
          <p:nvPr>
            <p:ph type="body" idx="1"/>
          </p:nvPr>
        </p:nvSpPr>
        <p:spPr/>
        <p:txBody>
          <a:bodyPr>
            <a:normAutofit/>
          </a:bodyPr>
          <a:lstStyle/>
          <a:p>
            <a:r>
              <a:rPr lang="en-US" sz="3600" dirty="0" smtClean="0"/>
              <a:t>Database Models</a:t>
            </a:r>
          </a:p>
          <a:p>
            <a:r>
              <a:rPr lang="en-US" sz="3600" dirty="0" smtClean="0"/>
              <a:t>Database Operations</a:t>
            </a:r>
          </a:p>
          <a:p>
            <a:r>
              <a:rPr lang="en-US" sz="3600" dirty="0" smtClean="0"/>
              <a:t>Databases on the Web</a:t>
            </a:r>
          </a:p>
          <a:p>
            <a:r>
              <a:rPr lang="en-US" sz="3600" dirty="0" smtClean="0"/>
              <a:t>Clinical Data Repositories, data warehouses and data marts</a:t>
            </a:r>
          </a:p>
          <a:p>
            <a:r>
              <a:rPr lang="en-US" sz="3600" dirty="0" smtClean="0"/>
              <a:t>Data mining</a:t>
            </a:r>
            <a:endParaRPr lang="en-US" sz="2800" dirty="0"/>
          </a:p>
        </p:txBody>
      </p:sp>
    </p:spTree>
    <p:extLst>
      <p:ext uri="{BB962C8B-B14F-4D97-AF65-F5344CB8AC3E}">
        <p14:creationId xmlns:p14="http://schemas.microsoft.com/office/powerpoint/2010/main" val="242892044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 Models</a:t>
            </a:r>
            <a:endParaRPr lang="en-US" dirty="0"/>
          </a:p>
        </p:txBody>
      </p:sp>
      <p:sp>
        <p:nvSpPr>
          <p:cNvPr id="3" name="Content Placeholder 2"/>
          <p:cNvSpPr>
            <a:spLocks noGrp="1"/>
          </p:cNvSpPr>
          <p:nvPr>
            <p:ph idx="1"/>
          </p:nvPr>
        </p:nvSpPr>
        <p:spPr/>
        <p:txBody>
          <a:bodyPr/>
          <a:lstStyle/>
          <a:p>
            <a:r>
              <a:rPr lang="en-US" dirty="0" smtClean="0"/>
              <a:t>Traditional “Flat” File Structure</a:t>
            </a:r>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590800"/>
            <a:ext cx="6883878"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573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 Models</a:t>
            </a:r>
            <a:endParaRPr lang="en-US" dirty="0"/>
          </a:p>
        </p:txBody>
      </p:sp>
      <p:sp>
        <p:nvSpPr>
          <p:cNvPr id="3" name="Content Placeholder 2"/>
          <p:cNvSpPr>
            <a:spLocks noGrp="1"/>
          </p:cNvSpPr>
          <p:nvPr>
            <p:ph idx="1"/>
          </p:nvPr>
        </p:nvSpPr>
        <p:spPr>
          <a:xfrm>
            <a:off x="457200" y="1600200"/>
            <a:ext cx="3124200" cy="4525963"/>
          </a:xfrm>
        </p:spPr>
        <p:txBody>
          <a:bodyPr/>
          <a:lstStyle/>
          <a:p>
            <a:r>
              <a:rPr lang="en-US" dirty="0" smtClean="0"/>
              <a:t>Relational Database Structure (simplified)</a:t>
            </a:r>
          </a:p>
          <a:p>
            <a:endParaRPr lang="en-US" dirty="0"/>
          </a:p>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600200"/>
            <a:ext cx="4114800" cy="4450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4966448"/>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444</TotalTime>
  <Words>1985</Words>
  <Application>Microsoft Office PowerPoint</Application>
  <PresentationFormat>On-screen Show (4:3)</PresentationFormat>
  <Paragraphs>251</Paragraphs>
  <Slides>50</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6" baseType="lpstr">
      <vt:lpstr>Arial</vt:lpstr>
      <vt:lpstr>Calibri</vt:lpstr>
      <vt:lpstr>Calisto MT</vt:lpstr>
      <vt:lpstr>Wingdings</vt:lpstr>
      <vt:lpstr>Office Theme</vt:lpstr>
      <vt:lpstr>Document</vt:lpstr>
      <vt:lpstr>PowerPoint Presentation</vt:lpstr>
      <vt:lpstr>Learning Objectives</vt:lpstr>
      <vt:lpstr>Outline</vt:lpstr>
      <vt:lpstr>Information Technology Adoption Challenges</vt:lpstr>
      <vt:lpstr>Gartner Hype Cycle (Gartner 2012)</vt:lpstr>
      <vt:lpstr>Gartner Hype Cycle (Gartner 2012)</vt:lpstr>
      <vt:lpstr>Data Management and Access</vt:lpstr>
      <vt:lpstr>Database Models</vt:lpstr>
      <vt:lpstr>Database Models</vt:lpstr>
      <vt:lpstr>Database Operations</vt:lpstr>
      <vt:lpstr>Database Operations</vt:lpstr>
      <vt:lpstr>Data Dictionary</vt:lpstr>
      <vt:lpstr>Databases on the Web</vt:lpstr>
      <vt:lpstr>Clinical Data Repositories, Data Warehouses and Data Marts</vt:lpstr>
      <vt:lpstr>Data Mining</vt:lpstr>
      <vt:lpstr>Networks and Data Communications</vt:lpstr>
      <vt:lpstr>Types of Networks</vt:lpstr>
      <vt:lpstr>Local Area Network</vt:lpstr>
      <vt:lpstr>Wide Area Network</vt:lpstr>
      <vt:lpstr>Simplified Health Care Organization Network</vt:lpstr>
      <vt:lpstr>Other Types of Networks</vt:lpstr>
      <vt:lpstr>LAN Components</vt:lpstr>
      <vt:lpstr>WAN Components</vt:lpstr>
      <vt:lpstr>Network Performance</vt:lpstr>
      <vt:lpstr>Data Transmission Media</vt:lpstr>
      <vt:lpstr>Data Transmission Bandwidth</vt:lpstr>
      <vt:lpstr>Network Protocols and Standards</vt:lpstr>
      <vt:lpstr>TCP/IP Layers </vt:lpstr>
      <vt:lpstr>Mobile Communications Standards and Protocols</vt:lpstr>
      <vt:lpstr>Information Distribution Schemes</vt:lpstr>
      <vt:lpstr>Remote Access Technologies</vt:lpstr>
      <vt:lpstr>Internet</vt:lpstr>
      <vt:lpstr>World Wide Web</vt:lpstr>
      <vt:lpstr>World Wide Web</vt:lpstr>
      <vt:lpstr>URL Componenets</vt:lpstr>
      <vt:lpstr>Web Languages</vt:lpstr>
      <vt:lpstr>Intranet and Extranet</vt:lpstr>
      <vt:lpstr>Web Applications</vt:lpstr>
      <vt:lpstr>Web Portal Example</vt:lpstr>
      <vt:lpstr>E-Commerce Technologies</vt:lpstr>
      <vt:lpstr>Clinical and  Managerial Decision Support</vt:lpstr>
      <vt:lpstr>Decision Making Process</vt:lpstr>
      <vt:lpstr>Decision Support Systems</vt:lpstr>
      <vt:lpstr>Artificial Intelligence</vt:lpstr>
      <vt:lpstr>Information System Architecture</vt:lpstr>
      <vt:lpstr>Architecture Perspectives</vt:lpstr>
      <vt:lpstr>Architecture</vt:lpstr>
      <vt:lpstr>Summary</vt:lpstr>
      <vt:lpstr>Summary</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Training Laptop</dc:creator>
  <cp:lastModifiedBy>Ferreira</cp:lastModifiedBy>
  <cp:revision>47</cp:revision>
  <dcterms:created xsi:type="dcterms:W3CDTF">2013-05-29T17:50:42Z</dcterms:created>
  <dcterms:modified xsi:type="dcterms:W3CDTF">2014-12-01T20:33:55Z</dcterms:modified>
</cp:coreProperties>
</file>