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3"/>
    <a:srgbClr val="D90032"/>
    <a:srgbClr val="D90019"/>
    <a:srgbClr val="D9000F"/>
    <a:srgbClr val="D2232A"/>
    <a:srgbClr val="D90005"/>
    <a:srgbClr val="D20A23"/>
    <a:srgbClr val="CA0A23"/>
    <a:srgbClr val="DC2323"/>
    <a:srgbClr val="D9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CA63-F33E-4059-8F36-A8B7BCF027C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0379-E27F-497D-8343-B05E4925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5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26B-B0A6-4C10-AA19-A7886C3082E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404-F838-428A-A322-52CD5184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3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29366" r="-97" b="21633"/>
          <a:stretch/>
        </p:blipFill>
        <p:spPr>
          <a:xfrm>
            <a:off x="-12578" y="6096000"/>
            <a:ext cx="9156577" cy="460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"/>
          <a:stretch/>
        </p:blipFill>
        <p:spPr>
          <a:xfrm>
            <a:off x="2809365" y="3124200"/>
            <a:ext cx="3525270" cy="159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9"/>
          <a:stretch/>
        </p:blipFill>
        <p:spPr>
          <a:xfrm>
            <a:off x="3011978" y="4829797"/>
            <a:ext cx="3120044" cy="682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532256" y="5548056"/>
            <a:ext cx="407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itchFamily="18" charset="0"/>
              </a:rPr>
              <a:t>Karen A. Wager  </a:t>
            </a:r>
            <a:r>
              <a:rPr lang="en-US" sz="1200" dirty="0" smtClean="0">
                <a:solidFill>
                  <a:schemeClr val="bg1"/>
                </a:solidFill>
                <a:latin typeface="Calisto MT" pitchFamily="18" charset="0"/>
              </a:rPr>
              <a:t>|</a:t>
            </a:r>
            <a:r>
              <a:rPr lang="en-US" sz="1200" baseline="0" dirty="0" smtClean="0">
                <a:latin typeface="Calisto MT" pitchFamily="18" charset="0"/>
              </a:rPr>
              <a:t> Frances Wickham Lee  </a:t>
            </a:r>
            <a:r>
              <a:rPr lang="en-US" sz="1200" baseline="0" dirty="0" smtClean="0">
                <a:solidFill>
                  <a:schemeClr val="bg1"/>
                </a:solidFill>
                <a:latin typeface="Calisto MT" pitchFamily="18" charset="0"/>
              </a:rPr>
              <a:t>| </a:t>
            </a:r>
            <a:r>
              <a:rPr lang="en-US" sz="1200" baseline="0" dirty="0" smtClean="0">
                <a:latin typeface="Calisto MT" pitchFamily="18" charset="0"/>
              </a:rPr>
              <a:t> John P. Glaser</a:t>
            </a:r>
            <a:r>
              <a:rPr lang="en-US" sz="1200" dirty="0" smtClean="0">
                <a:latin typeface="Calisto MT" pitchFamily="18" charset="0"/>
              </a:rPr>
              <a:t> </a:t>
            </a:r>
            <a:endParaRPr lang="en-US" sz="1200" dirty="0">
              <a:latin typeface="Calisto MT" pitchFamily="18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895600" y="471652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61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4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85800"/>
            <a:ext cx="8686800" cy="19050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effectLst>
                  <a:innerShdw blurRad="114300">
                    <a:srgbClr val="D90023"/>
                  </a:innerShdw>
                </a:effectLst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500" b="1" dirty="0" smtClean="0"/>
              <a:t>Chapter 8</a:t>
            </a:r>
          </a:p>
          <a:p>
            <a:r>
              <a:rPr lang="en-US" sz="11100" dirty="0" smtClean="0"/>
              <a:t>System Implementation and Support </a:t>
            </a:r>
            <a:r>
              <a:rPr lang="en-US" sz="26400" dirty="0" smtClean="0"/>
              <a:t/>
            </a:r>
            <a:br>
              <a:rPr lang="en-US" sz="264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Strategies for managing project… and anticipating things that can go wrong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sz="2800" dirty="0" smtClean="0"/>
              <a:t>Create an environment where expectations are defined, met and managed</a:t>
            </a:r>
          </a:p>
          <a:p>
            <a:pPr marL="274320"/>
            <a:r>
              <a:rPr lang="en-US" sz="2800" dirty="0" smtClean="0"/>
              <a:t>Know your culture and do not underestimate use resistance</a:t>
            </a:r>
          </a:p>
          <a:p>
            <a:pPr marL="274320"/>
            <a:r>
              <a:rPr lang="en-US" sz="2800" dirty="0" smtClean="0"/>
              <a:t>Allocate sufficient resources, including technical support staff and IT infrastructure</a:t>
            </a:r>
          </a:p>
          <a:p>
            <a:pPr marL="274320"/>
            <a:r>
              <a:rPr lang="en-US" sz="2800" dirty="0" smtClean="0"/>
              <a:t>Provide adequate initial and ongoing training</a:t>
            </a:r>
          </a:p>
          <a:p>
            <a:pPr marL="274320"/>
            <a:r>
              <a:rPr lang="en-US" sz="2800" dirty="0" smtClean="0"/>
              <a:t>Manage unintended consequences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After implementation…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Ensure that the system is sufficiently maintained and supported.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sz="2800" dirty="0" smtClean="0"/>
              <a:t>Important to adequately plan for system implementation—need right set of people, skills, and resources</a:t>
            </a:r>
          </a:p>
          <a:p>
            <a:pPr marL="274320"/>
            <a:r>
              <a:rPr lang="en-US" sz="2800" dirty="0" smtClean="0"/>
              <a:t>Things can and do go wrong, so it’s also important to address organizational aspects of implementing new system</a:t>
            </a:r>
          </a:p>
          <a:p>
            <a:pPr marL="274320"/>
            <a:r>
              <a:rPr lang="en-US" sz="2800" dirty="0" smtClean="0"/>
              <a:t>Process doesn’t end when new system is installed; critical that system continually updated, supported and maintained</a:t>
            </a:r>
          </a:p>
          <a:p>
            <a:pPr marL="274320"/>
            <a:endParaRPr lang="en-US" sz="2800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the process that a HCO typically goes through in implementing a HCIS.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Appreciate the organizational factors that can affect system acceptance and strategies for managing change.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 a sample system implementation plan.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Gain insight into the things that can go wrong during implementation &amp; strategies managers can employ to alleviate problems.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factors important to system support and evaluation.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274320"/>
            <a:r>
              <a:rPr lang="en-US" dirty="0" smtClean="0"/>
              <a:t>System implementation process</a:t>
            </a:r>
          </a:p>
          <a:p>
            <a:pPr marL="274320"/>
            <a:r>
              <a:rPr lang="en-US" dirty="0" smtClean="0"/>
              <a:t>Managing the organizational aspects of system implementation</a:t>
            </a:r>
          </a:p>
          <a:p>
            <a:pPr marL="274320"/>
            <a:r>
              <a:rPr lang="en-US" dirty="0" smtClean="0"/>
              <a:t>System support and evaluation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implementation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848600" cy="4525963"/>
          </a:xfrm>
        </p:spPr>
        <p:txBody>
          <a:bodyPr/>
          <a:lstStyle/>
          <a:p>
            <a:pPr marL="274320"/>
            <a:r>
              <a:rPr lang="en-US" dirty="0" smtClean="0"/>
              <a:t>As defined here, process begins once organization has acquired the system and continues through the early stages following the go-live date.</a:t>
            </a:r>
          </a:p>
          <a:p>
            <a:pPr marL="274320"/>
            <a:r>
              <a:rPr lang="en-US" dirty="0" smtClean="0"/>
              <a:t>Requires high level support and sufficient staff, time and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Implementation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Organize implementation team and identify system champion</a:t>
            </a:r>
          </a:p>
          <a:p>
            <a:pPr lvl="1"/>
            <a:r>
              <a:rPr lang="en-US" dirty="0" smtClean="0"/>
              <a:t>Composition and size of implementation team</a:t>
            </a:r>
          </a:p>
          <a:p>
            <a:pPr lvl="1"/>
            <a:r>
              <a:rPr lang="en-US" dirty="0" smtClean="0"/>
              <a:t>Primary role and functions of implementation team</a:t>
            </a:r>
          </a:p>
          <a:p>
            <a:pPr lvl="1"/>
            <a:r>
              <a:rPr lang="en-US" dirty="0" smtClean="0"/>
              <a:t>Role of system champion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Sample composition of implementation team </a:t>
            </a: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1600200" y="2971800"/>
          <a:ext cx="1190625" cy="1932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Visio" r:id="rId3" imgW="585866" imgH="946099" progId="">
                  <p:embed/>
                </p:oleObj>
              </mc:Choice>
              <mc:Fallback>
                <p:oleObj name="Visio" r:id="rId3" imgW="585866" imgH="9460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1190625" cy="1932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3048000" y="2238531"/>
          <a:ext cx="1109133" cy="180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r:id="rId5" imgW="585720" imgH="946080" progId="">
                  <p:embed/>
                </p:oleObj>
              </mc:Choice>
              <mc:Fallback>
                <p:oleObj r:id="rId5" imgW="585720" imgH="94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38531"/>
                        <a:ext cx="1109133" cy="1800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4343400" y="2648262"/>
          <a:ext cx="1156085" cy="1876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7" imgW="585720" imgH="946080" progId="">
                  <p:embed/>
                </p:oleObj>
              </mc:Choice>
              <mc:Fallback>
                <p:oleObj r:id="rId7" imgW="585720" imgH="94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648262"/>
                        <a:ext cx="1156085" cy="1876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2871064" y="4114799"/>
          <a:ext cx="1167536" cy="1771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Visio" r:id="rId9" imgW="585866" imgH="946099" progId="">
                  <p:embed/>
                </p:oleObj>
              </mc:Choice>
              <mc:Fallback>
                <p:oleObj name="Visio" r:id="rId9" imgW="585866" imgH="9460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064" y="4114799"/>
                        <a:ext cx="1167536" cy="17711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15000" y="2438400"/>
          <a:ext cx="1132129" cy="1837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r:id="rId11" imgW="585720" imgH="946080" progId="">
                  <p:embed/>
                </p:oleObj>
              </mc:Choice>
              <mc:Fallback>
                <p:oleObj r:id="rId11" imgW="585720" imgH="94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38400"/>
                        <a:ext cx="1132129" cy="1837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6477000" y="3733799"/>
          <a:ext cx="1219199" cy="197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r:id="rId13" imgW="585720" imgH="946080" progId="">
                  <p:embed/>
                </p:oleObj>
              </mc:Choice>
              <mc:Fallback>
                <p:oleObj r:id="rId13" imgW="585720" imgH="94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799"/>
                        <a:ext cx="1219199" cy="19787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7420648" y="2285999"/>
          <a:ext cx="1189952" cy="1931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r:id="rId15" imgW="585720" imgH="946080" progId="">
                  <p:embed/>
                </p:oleObj>
              </mc:Choice>
              <mc:Fallback>
                <p:oleObj r:id="rId15" imgW="585720" imgH="94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0648" y="2285999"/>
                        <a:ext cx="1189952" cy="1931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377190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8" charset="0"/>
              </a:rPr>
              <a:t>	</a:t>
            </a: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5932488"/>
            <a:ext cx="109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8" charset="0"/>
              </a:rPr>
              <a:t>	</a:t>
            </a:r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15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champion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Characteristics—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Well respected, knowledgeable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Strong communication skills, interpersonal skills, good listening skills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Leadership skills—has clout and can make things happen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Role and functions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Sees system as necessary to organization’s achievement of goals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Serves as advocate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Assumes leadership role in gaining buy-in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Implementation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Determine project scope and expectations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are the goals of the project? What is the project’s scope?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does the organization hope to achieve as a result of the new system? How will it measure its success?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are the risks of failing to define project goals and scope? And system goals?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Implementation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>
              <a:lnSpc>
                <a:spcPct val="80000"/>
              </a:lnSpc>
            </a:pPr>
            <a:r>
              <a:rPr lang="en-US" sz="2800" dirty="0" smtClean="0"/>
              <a:t>Establish project plan – Key components include: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Major activities and tasks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Major milestones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Estimated duration of each activity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Any dependencies among activities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Resources and budget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Individual or members responsible for completing each task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Target dates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Measures for evaluating completion and success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422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Calisto MT</vt:lpstr>
      <vt:lpstr>Times New Roman</vt:lpstr>
      <vt:lpstr>Wingdings</vt:lpstr>
      <vt:lpstr>Office Theme</vt:lpstr>
      <vt:lpstr>Visio</vt:lpstr>
      <vt:lpstr>PowerPoint Presentation</vt:lpstr>
      <vt:lpstr>Learning Objectives</vt:lpstr>
      <vt:lpstr>Outline</vt:lpstr>
      <vt:lpstr>System implementation</vt:lpstr>
      <vt:lpstr>System Implementation Process</vt:lpstr>
      <vt:lpstr>Sample composition of implementation team </vt:lpstr>
      <vt:lpstr>System champion</vt:lpstr>
      <vt:lpstr>System Implementation Process</vt:lpstr>
      <vt:lpstr>System Implementation Process</vt:lpstr>
      <vt:lpstr>Strategies for managing project… and anticipating things that can go wrong</vt:lpstr>
      <vt:lpstr>After implementation…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26</cp:revision>
  <dcterms:created xsi:type="dcterms:W3CDTF">2013-05-29T17:50:42Z</dcterms:created>
  <dcterms:modified xsi:type="dcterms:W3CDTF">2014-12-01T20:33:22Z</dcterms:modified>
</cp:coreProperties>
</file>