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23"/>
    <a:srgbClr val="D90032"/>
    <a:srgbClr val="D90019"/>
    <a:srgbClr val="D9000F"/>
    <a:srgbClr val="D2232A"/>
    <a:srgbClr val="D90005"/>
    <a:srgbClr val="D20A23"/>
    <a:srgbClr val="CA0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956624-A643-47A2-BB93-51A07EEFD304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59E432-7620-4827-9281-F96B17D91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0F1CDD-92A1-4313-B7A4-A611C7C6C48A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7542CA-A93D-462A-B0CD-2677BABAB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694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5700" y="693738"/>
            <a:ext cx="4548188" cy="34115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045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9"/>
          <p:cNvPicPr>
            <a:picLocks noChangeAspect="1"/>
          </p:cNvPicPr>
          <p:nvPr userDrawn="1"/>
        </p:nvPicPr>
        <p:blipFill>
          <a:blip r:embed="rId3"/>
          <a:srcRect l="1106" t="29366" r="-98" b="21632"/>
          <a:stretch>
            <a:fillRect/>
          </a:stretch>
        </p:blipFill>
        <p:spPr bwMode="auto">
          <a:xfrm>
            <a:off x="-12700" y="6096000"/>
            <a:ext cx="9156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/>
          </p:cNvPicPr>
          <p:nvPr userDrawn="1"/>
        </p:nvPicPr>
        <p:blipFill>
          <a:blip r:embed="rId4"/>
          <a:srcRect t="3448"/>
          <a:stretch>
            <a:fillRect/>
          </a:stretch>
        </p:blipFill>
        <p:spPr bwMode="auto">
          <a:xfrm>
            <a:off x="2809875" y="3124200"/>
            <a:ext cx="352425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5"/>
          <a:srcRect b="6918"/>
          <a:stretch>
            <a:fillRect/>
          </a:stretch>
        </p:blipFill>
        <p:spPr bwMode="auto">
          <a:xfrm>
            <a:off x="3011488" y="4829175"/>
            <a:ext cx="31210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2532063" y="5548313"/>
            <a:ext cx="40798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sto MT" pitchFamily="18" charset="0"/>
                <a:cs typeface="+mn-cs"/>
              </a:rPr>
              <a:t>Karen A. Wager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</a:t>
            </a:r>
            <a:r>
              <a:rPr lang="en-US" sz="1200" dirty="0">
                <a:latin typeface="Calisto MT" pitchFamily="18" charset="0"/>
                <a:cs typeface="+mn-cs"/>
              </a:rPr>
              <a:t> Frances Wickham Lee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 </a:t>
            </a:r>
            <a:r>
              <a:rPr lang="en-US" sz="1200" dirty="0">
                <a:latin typeface="Calisto MT" pitchFamily="18" charset="0"/>
                <a:cs typeface="+mn-cs"/>
              </a:rPr>
              <a:t> John P. Glaser </a:t>
            </a:r>
          </a:p>
        </p:txBody>
      </p:sp>
      <p:cxnSp>
        <p:nvCxnSpPr>
          <p:cNvPr id="7" name="Straight Connector 21"/>
          <p:cNvCxnSpPr/>
          <p:nvPr userDrawn="1"/>
        </p:nvCxnSpPr>
        <p:spPr>
          <a:xfrm>
            <a:off x="2895600" y="4716463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CB971504-CCC5-4206-B75E-6E7994FE5CE5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82CBDE29-B709-45E6-996E-01F27149C32A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70AB31A6-1138-4645-8867-753557DBE989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7D7BE4C9-025E-4C96-991B-EB9684DFF605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262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78486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</a:rPr>
              <a:t>Chapter 17</a:t>
            </a:r>
          </a:p>
          <a:p>
            <a:r>
              <a:rPr lang="en-US" sz="3200" b="1">
                <a:latin typeface="Times New Roman" pitchFamily="18" charset="0"/>
              </a:rPr>
              <a:t>Assessing and Achieving Value in HCIS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Why Does the IT Investment Fail to Deliver Returns?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smtClean="0"/>
              <a:t>Fails to clearly link IT investments and organizational strategy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Asks the wrong question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Conducts the wrong analysis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Does not state its investment goals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Does not manage outcomes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Leaps to an inappropriate solution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Mangles the project management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Fails to learn from studies of IT effectiveness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762000" y="95250"/>
            <a:ext cx="7391400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effectLst/>
                <a:latin typeface="Calisto MT"/>
              </a:rPr>
              <a:t>What Questions Should We Ask the Business Sponsor?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7964488" cy="4143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What are the steps and investments, including IT, that we need to take in order to achieve our goals?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Which “business” manager owns the achievement of these goals? Do they have our confidence?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Does the cost, risk and timeframe for the implementation of the set of investments, including the IT investment, seem appropriate given our goals?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Have we assessed the tradeoffs and opportunity costs?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Are we comfortable with our ability to execute?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effectLst/>
                <a:latin typeface="Calisto MT"/>
              </a:rPr>
              <a:t>What Causes Value?</a:t>
            </a:r>
            <a:r>
              <a:rPr lang="en-US" smtClean="0">
                <a:effectLst/>
                <a:latin typeface="Calisto MT"/>
              </a:rPr>
              <a:t/>
            </a:r>
            <a:br>
              <a:rPr lang="en-US" smtClean="0">
                <a:effectLst/>
                <a:latin typeface="Calisto MT"/>
              </a:rPr>
            </a:br>
            <a:r>
              <a:rPr lang="en-US" sz="1600" smtClean="0">
                <a:effectLst/>
                <a:latin typeface="Calisto MT"/>
              </a:rPr>
              <a:t>Brown and Hagel, 2003</a:t>
            </a:r>
          </a:p>
        </p:txBody>
      </p:sp>
      <p:sp>
        <p:nvSpPr>
          <p:cNvPr id="901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Innovation in business practices</a:t>
            </a:r>
          </a:p>
          <a:p>
            <a:r>
              <a:rPr lang="en-US" smtClean="0"/>
              <a:t>Economic value results from incremental innovations rather than “big bang” initiatives</a:t>
            </a:r>
          </a:p>
          <a:p>
            <a:r>
              <a:rPr lang="en-US" smtClean="0"/>
              <a:t>Strategic value results from the cumulative effect of sustained initiatives to innovate business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Summary</a:t>
            </a:r>
          </a:p>
        </p:txBody>
      </p:sp>
      <p:sp>
        <p:nvSpPr>
          <p:cNvPr id="911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IT value is complex, multi-faceted and diverse</a:t>
            </a:r>
          </a:p>
          <a:p>
            <a:r>
              <a:rPr lang="en-US" smtClean="0"/>
              <a:t>The project proposal is a core means for assessing value</a:t>
            </a:r>
          </a:p>
          <a:p>
            <a:r>
              <a:rPr lang="en-US" smtClean="0"/>
              <a:t>There are many factors that can dilute value</a:t>
            </a:r>
          </a:p>
          <a:p>
            <a:r>
              <a:rPr lang="en-US" smtClean="0"/>
              <a:t>There are steps that can be taken to improve the achievement of IT value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Outline</a:t>
            </a:r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The nature of IT-enabled value</a:t>
            </a:r>
          </a:p>
          <a:p>
            <a:r>
              <a:rPr lang="en-US" smtClean="0"/>
              <a:t>The IT project proposal</a:t>
            </a:r>
          </a:p>
          <a:p>
            <a:r>
              <a:rPr lang="en-US" smtClean="0"/>
              <a:t>Steps to improve value realization</a:t>
            </a:r>
          </a:p>
          <a:p>
            <a:r>
              <a:rPr lang="en-US" smtClean="0"/>
              <a:t>Why IT investments may fail to deliver returns</a:t>
            </a:r>
          </a:p>
          <a:p>
            <a:r>
              <a:rPr lang="en-US" smtClean="0"/>
              <a:t>Analyses of the IT value challenge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The Nature of IT Value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Is both tangible and intangible</a:t>
            </a:r>
          </a:p>
          <a:p>
            <a:r>
              <a:rPr lang="en-US" smtClean="0"/>
              <a:t>Can be significant</a:t>
            </a:r>
          </a:p>
          <a:p>
            <a:r>
              <a:rPr lang="en-US" smtClean="0"/>
              <a:t>Can be diverse across IT proposals</a:t>
            </a:r>
          </a:p>
          <a:p>
            <a:r>
              <a:rPr lang="en-US" smtClean="0"/>
              <a:t>Can be diverse within one proposal</a:t>
            </a:r>
          </a:p>
          <a:p>
            <a:r>
              <a:rPr lang="en-US" smtClean="0"/>
              <a:t>Requires analysis techniques that depend on the nature of the value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Value Diversity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Tangible (can be expressed in terms of money)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Increased revenue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Reduced labor costs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Reduced utilization of ancillary services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Tangible (can be measured in terms of process improvements)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Fewer errors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Faster turnaround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Reduced time to get an appointment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Value Diversity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Tangible (can be measured in terms of strategic importance)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Growth in market share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Reduced turnover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Improved patient satisfaction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Intangible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Improved decision making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Improved collaboration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Increased agility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038225"/>
          </a:xfrm>
          <a:noFill/>
        </p:spPr>
        <p:txBody>
          <a:bodyPr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solidFill>
                  <a:srgbClr val="663300"/>
                </a:solidFill>
                <a:effectLst/>
                <a:latin typeface="Calisto MT"/>
              </a:rPr>
              <a:t>Analyses Varies by Type of Value</a:t>
            </a:r>
          </a:p>
        </p:txBody>
      </p:sp>
      <p:graphicFrame>
        <p:nvGraphicFramePr>
          <p:cNvPr id="82947" name="Object 3"/>
          <p:cNvGraphicFramePr>
            <a:graphicFrameLocks/>
          </p:cNvGraphicFramePr>
          <p:nvPr/>
        </p:nvGraphicFramePr>
        <p:xfrm>
          <a:off x="1924050" y="1681163"/>
          <a:ext cx="4406900" cy="453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Document" r:id="rId4" imgW="7758720" imgH="7999560" progId="Word.Document.8">
                  <p:embed/>
                </p:oleObj>
              </mc:Choice>
              <mc:Fallback>
                <p:oleObj name="Document" r:id="rId4" imgW="7758720" imgH="7999560" progId="Word.Documen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681163"/>
                        <a:ext cx="4406900" cy="453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The IT Project Proposal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proposal is the cornerstone of the IT value examination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Defines intended value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Presents application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Reviews related changes, e.g., process re-engineering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Reviews costs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Sources of value information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Consultants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Conferences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Colleagues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Publications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Vendors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Common Proposal Problems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Fractions of effort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Reliance on complex behavior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Unwarranted optimism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Shaky extrapolations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Phantom square feet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Underestimation of the effort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Fairy tale savings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Failure to account for post implementation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Steps to Improve Value Realization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Make sure the homework was done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Require formal project proposals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Increase accountability for investment results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Conduct post implementation audits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Celebrate value achievement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Leverage organizational governance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Shorten the deliverables cycle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Benchmark value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Communicate value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483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Calisto MT</vt:lpstr>
      <vt:lpstr>Times New Roman</vt:lpstr>
      <vt:lpstr>Wingdings</vt:lpstr>
      <vt:lpstr>Office Theme</vt:lpstr>
      <vt:lpstr>Document</vt:lpstr>
      <vt:lpstr>PowerPoint Presentation</vt:lpstr>
      <vt:lpstr>Outline</vt:lpstr>
      <vt:lpstr>The Nature of IT Value</vt:lpstr>
      <vt:lpstr>Value Diversity</vt:lpstr>
      <vt:lpstr>Value Diversity</vt:lpstr>
      <vt:lpstr>Analyses Varies by Type of Value</vt:lpstr>
      <vt:lpstr>The IT Project Proposal</vt:lpstr>
      <vt:lpstr>Common Proposal Problems</vt:lpstr>
      <vt:lpstr>Steps to Improve Value Realization</vt:lpstr>
      <vt:lpstr>Why Does the IT Investment Fail to Deliver Returns?</vt:lpstr>
      <vt:lpstr>What Questions Should We Ask the Business Sponsor?</vt:lpstr>
      <vt:lpstr>What Causes Value? Brown and Hagel, 2003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29</cp:revision>
  <dcterms:created xsi:type="dcterms:W3CDTF">2013-05-29T17:50:42Z</dcterms:created>
  <dcterms:modified xsi:type="dcterms:W3CDTF">2014-12-01T20:38:40Z</dcterms:modified>
</cp:coreProperties>
</file>