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76" r:id="rId8"/>
    <p:sldId id="264" r:id="rId9"/>
    <p:sldId id="265" r:id="rId10"/>
    <p:sldId id="266" r:id="rId11"/>
    <p:sldId id="267" r:id="rId12"/>
    <p:sldId id="269" r:id="rId13"/>
    <p:sldId id="270" r:id="rId14"/>
    <p:sldId id="277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23"/>
    <a:srgbClr val="D90032"/>
    <a:srgbClr val="D90019"/>
    <a:srgbClr val="D9000F"/>
    <a:srgbClr val="D2232A"/>
    <a:srgbClr val="D90005"/>
    <a:srgbClr val="D20A23"/>
    <a:srgbClr val="CA0A23"/>
    <a:srgbClr val="DC2323"/>
    <a:srgbClr val="D9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CA63-F33E-4059-8F36-A8B7BCF027C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0379-E27F-497D-8343-B05E4925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57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3126B-B0A6-4C10-AA19-A7886C3082E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49404-F838-428A-A322-52CD5184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3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" t="29366" r="-97" b="21633"/>
          <a:stretch/>
        </p:blipFill>
        <p:spPr>
          <a:xfrm>
            <a:off x="-12578" y="6096000"/>
            <a:ext cx="9156577" cy="460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9"/>
          <a:stretch/>
        </p:blipFill>
        <p:spPr>
          <a:xfrm>
            <a:off x="2809365" y="3124200"/>
            <a:ext cx="3525270" cy="1592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9"/>
          <a:stretch/>
        </p:blipFill>
        <p:spPr>
          <a:xfrm>
            <a:off x="3011978" y="4829797"/>
            <a:ext cx="3120044" cy="6825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532256" y="5548056"/>
            <a:ext cx="407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itchFamily="18" charset="0"/>
              </a:rPr>
              <a:t>Karen A. Wager  </a:t>
            </a:r>
            <a:r>
              <a:rPr lang="en-US" sz="1200" dirty="0" smtClean="0">
                <a:solidFill>
                  <a:schemeClr val="bg1"/>
                </a:solidFill>
                <a:latin typeface="Calisto MT" pitchFamily="18" charset="0"/>
              </a:rPr>
              <a:t>|</a:t>
            </a:r>
            <a:r>
              <a:rPr lang="en-US" sz="1200" baseline="0" dirty="0" smtClean="0">
                <a:latin typeface="Calisto MT" pitchFamily="18" charset="0"/>
              </a:rPr>
              <a:t> Frances Wickham Lee  </a:t>
            </a:r>
            <a:r>
              <a:rPr lang="en-US" sz="1200" baseline="0" dirty="0" smtClean="0">
                <a:solidFill>
                  <a:schemeClr val="bg1"/>
                </a:solidFill>
                <a:latin typeface="Calisto MT" pitchFamily="18" charset="0"/>
              </a:rPr>
              <a:t>| </a:t>
            </a:r>
            <a:r>
              <a:rPr lang="en-US" sz="1200" baseline="0" dirty="0" smtClean="0">
                <a:latin typeface="Calisto MT" pitchFamily="18" charset="0"/>
              </a:rPr>
              <a:t> John P. Glaser</a:t>
            </a:r>
            <a:r>
              <a:rPr lang="en-US" sz="1200" dirty="0" smtClean="0">
                <a:latin typeface="Calisto MT" pitchFamily="18" charset="0"/>
              </a:rPr>
              <a:t> </a:t>
            </a:r>
            <a:endParaRPr lang="en-US" sz="1200" dirty="0">
              <a:latin typeface="Calisto MT" pitchFamily="18" charset="0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895600" y="471652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61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4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63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1600200"/>
            <a:ext cx="7086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Health Care Information Systems: A Practical Approach for Health Care Management  2nd Edition     Wager ~ Lee ~ Glaser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331872-E5BC-485F-9D93-8B5DD4280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020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  <p:sldLayoutId id="2147483658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85800"/>
            <a:ext cx="8686800" cy="1905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effectLst>
                  <a:innerShdw blurRad="114300">
                    <a:srgbClr val="D90023"/>
                  </a:innerShdw>
                </a:effectLst>
                <a:latin typeface="Calisto MT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5000" b="1" dirty="0" smtClean="0"/>
              <a:t>Chapter Two</a:t>
            </a:r>
          </a:p>
          <a:p>
            <a:r>
              <a:rPr lang="en-US" sz="9000" dirty="0" smtClean="0"/>
              <a:t>Health Care Data Quality</a:t>
            </a:r>
            <a:endParaRPr lang="en-US" sz="9000" dirty="0"/>
          </a:p>
        </p:txBody>
      </p:sp>
    </p:spTree>
    <p:extLst>
      <p:ext uri="{BB962C8B-B14F-4D97-AF65-F5344CB8AC3E}">
        <p14:creationId xmlns:p14="http://schemas.microsoft.com/office/powerpoint/2010/main" val="18318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Ensuring Data/Information Quality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467600" cy="4449763"/>
          </a:xfrm>
        </p:spPr>
        <p:txBody>
          <a:bodyPr>
            <a:normAutofit/>
          </a:bodyPr>
          <a:lstStyle/>
          <a:p>
            <a:pPr marL="274320" indent="0">
              <a:buNone/>
            </a:pPr>
            <a:r>
              <a:rPr lang="en-US" sz="3600" dirty="0"/>
              <a:t>MRI takes the position that when practitioners </a:t>
            </a:r>
            <a:r>
              <a:rPr lang="en-US" sz="3600" i="1" dirty="0">
                <a:solidFill>
                  <a:srgbClr val="FF0000"/>
                </a:solidFill>
              </a:rPr>
              <a:t>interact with electronic resources </a:t>
            </a:r>
            <a:r>
              <a:rPr lang="en-US" sz="3600" dirty="0"/>
              <a:t>they have an increased ability to meet the these </a:t>
            </a:r>
            <a:r>
              <a:rPr lang="en-US" sz="3600" dirty="0" smtClean="0"/>
              <a:t>guidelines.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928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Ensuring Data/Information Quality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981200"/>
            <a:ext cx="3467100" cy="4495800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pPr lvl="1"/>
            <a:r>
              <a:rPr lang="en-US" sz="2800" dirty="0"/>
              <a:t>Accessibility</a:t>
            </a:r>
          </a:p>
          <a:p>
            <a:pPr lvl="1"/>
            <a:r>
              <a:rPr lang="en-US" sz="2800" dirty="0"/>
              <a:t>Consistency</a:t>
            </a:r>
          </a:p>
          <a:p>
            <a:pPr lvl="1"/>
            <a:r>
              <a:rPr lang="en-US" sz="2800" dirty="0"/>
              <a:t>Currency</a:t>
            </a:r>
          </a:p>
          <a:p>
            <a:pPr lvl="1"/>
            <a:r>
              <a:rPr lang="en-US" sz="2800" dirty="0"/>
              <a:t>Granularity</a:t>
            </a:r>
          </a:p>
          <a:p>
            <a:pPr lvl="1"/>
            <a:r>
              <a:rPr lang="en-US" sz="2800" dirty="0"/>
              <a:t>Precision</a:t>
            </a:r>
          </a:p>
          <a:p>
            <a:endParaRPr lang="en-US" sz="3200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038600" y="2057400"/>
            <a:ext cx="39624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Accuracy</a:t>
            </a:r>
          </a:p>
          <a:p>
            <a:pPr lvl="1"/>
            <a:r>
              <a:rPr lang="en-US" sz="2800" dirty="0"/>
              <a:t>Comprehensiveness</a:t>
            </a:r>
          </a:p>
          <a:p>
            <a:pPr lvl="1"/>
            <a:r>
              <a:rPr lang="en-US" sz="2800" dirty="0"/>
              <a:t>Definition</a:t>
            </a:r>
          </a:p>
          <a:p>
            <a:pPr lvl="1"/>
            <a:r>
              <a:rPr lang="en-US" sz="2800" dirty="0"/>
              <a:t>Relevancy</a:t>
            </a:r>
          </a:p>
          <a:p>
            <a:pPr lvl="1"/>
            <a:r>
              <a:rPr lang="en-US" sz="2800" dirty="0"/>
              <a:t>Timeliness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066800" y="13716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AHIMA Data Quality Management Model: </a:t>
            </a:r>
          </a:p>
          <a:p>
            <a:pPr algn="ctr"/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Data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261587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Errors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Systematic</a:t>
            </a:r>
          </a:p>
          <a:p>
            <a:r>
              <a:rPr lang="en-US" sz="5400" dirty="0"/>
              <a:t>Random</a:t>
            </a:r>
          </a:p>
        </p:txBody>
      </p:sp>
    </p:spTree>
    <p:extLst>
      <p:ext uri="{BB962C8B-B14F-4D97-AF65-F5344CB8AC3E}">
        <p14:creationId xmlns:p14="http://schemas.microsoft.com/office/powerpoint/2010/main" val="3218134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Causes of Poor Quality Data </a:t>
            </a:r>
            <a:br>
              <a:rPr lang="en-US" dirty="0"/>
            </a:br>
            <a:r>
              <a:rPr lang="en-US" sz="1800" dirty="0"/>
              <a:t>(Arts, </a:t>
            </a:r>
            <a:r>
              <a:rPr lang="en-US" sz="1800" dirty="0" err="1"/>
              <a:t>DeKeizer</a:t>
            </a:r>
            <a:r>
              <a:rPr lang="en-US" sz="1800" dirty="0"/>
              <a:t> &amp; Schaffer, 2002)</a:t>
            </a:r>
          </a:p>
        </p:txBody>
      </p:sp>
      <p:graphicFrame>
        <p:nvGraphicFramePr>
          <p:cNvPr id="18465" name="Group 3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1434157"/>
              </p:ext>
            </p:extLst>
          </p:nvPr>
        </p:nvGraphicFramePr>
        <p:xfrm>
          <a:off x="838200" y="1676400"/>
          <a:ext cx="7620000" cy="375694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2816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Systematic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2111" marR="521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Random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2111" marR="521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21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Unclear data definitions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Unclear data collection guidelines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Poor interface design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Programming errors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Incomplete data source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Unsuitable data format in the source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 dictionary is lacking or not available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 dictionary is not adhered to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Guidelines or protocols are not adhered to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Lack of insufficient data checks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 system for correcting detected data errors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 control over adherence to guidelines and data definitions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2111" marR="521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Illegible handwriting in data source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Typing errors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Lack of motivation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Frequent personnel turnover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Calculation errors (not built into the system)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2111" marR="521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9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</a:t>
            </a:r>
            <a:r>
              <a:rPr lang="en-US" dirty="0"/>
              <a:t>for Improving Data Quality </a:t>
            </a:r>
            <a:r>
              <a:rPr lang="en-US" sz="1800" dirty="0" smtClean="0"/>
              <a:t>(</a:t>
            </a:r>
            <a:r>
              <a:rPr lang="en-US" sz="1800" dirty="0" err="1" smtClean="0"/>
              <a:t>Markle</a:t>
            </a:r>
            <a:r>
              <a:rPr lang="en-US" sz="1800" dirty="0" smtClean="0"/>
              <a:t>, 2006)</a:t>
            </a:r>
            <a:endParaRPr lang="en-US" sz="1800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effectLst/>
              </a:rPr>
              <a:t>Standardize data entry fields and processes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Institute real-time quality checking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effectLst/>
              </a:rPr>
              <a:t>Design data elements to avoid errors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Develop guidelines for documenting patient care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effectLst/>
              </a:rPr>
              <a:t>Review automated billing software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Build human capacity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>
                <a:effectLst/>
              </a:rPr>
              <a:t>Develop a “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data quality culture</a:t>
            </a:r>
            <a:r>
              <a:rPr lang="en-US" sz="3200" dirty="0" smtClean="0">
                <a:effectLst/>
              </a:rPr>
              <a:t>” in health care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6133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Activities for Improving Data Quality </a:t>
            </a:r>
            <a:r>
              <a:rPr lang="en-US" sz="1800"/>
              <a:t>(Arts, DeKeizer &amp; Schaffer, 2002)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>
                <a:effectLst/>
              </a:rPr>
              <a:t>Data Error Prevention</a:t>
            </a:r>
            <a:endParaRPr lang="en-US" sz="3200"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 sz="2800">
                <a:effectLst/>
              </a:rPr>
              <a:t>Compose a minimum set of necessary data items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effectLst/>
              </a:rPr>
              <a:t>Define data and data characteristics in a data dictionary</a:t>
            </a:r>
          </a:p>
          <a:p>
            <a:pPr lvl="1">
              <a:lnSpc>
                <a:spcPct val="90000"/>
              </a:lnSpc>
            </a:pPr>
            <a:r>
              <a:rPr lang="en-US" sz="2800">
                <a:effectLst/>
              </a:rPr>
              <a:t>Develop a data collection protocol</a:t>
            </a:r>
          </a:p>
          <a:p>
            <a:pPr lvl="1">
              <a:lnSpc>
                <a:spcPct val="90000"/>
              </a:lnSpc>
            </a:pPr>
            <a:r>
              <a:rPr lang="en-US" sz="2800">
                <a:effectLst/>
              </a:rPr>
              <a:t>Create user friendly data entry forms or interface</a:t>
            </a:r>
          </a:p>
          <a:p>
            <a:pPr lvl="1">
              <a:lnSpc>
                <a:spcPct val="90000"/>
              </a:lnSpc>
            </a:pPr>
            <a:r>
              <a:rPr lang="en-US" sz="2800">
                <a:effectLst/>
              </a:rPr>
              <a:t>Compose data checks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effectLst/>
              </a:rPr>
              <a:t>Create a quality assurance plan</a:t>
            </a:r>
          </a:p>
          <a:p>
            <a:pPr lvl="1">
              <a:lnSpc>
                <a:spcPct val="90000"/>
              </a:lnSpc>
            </a:pPr>
            <a:r>
              <a:rPr lang="en-US" sz="2800">
                <a:effectLst/>
              </a:rPr>
              <a:t>Train and motivate users</a:t>
            </a:r>
          </a:p>
        </p:txBody>
      </p:sp>
    </p:spTree>
    <p:extLst>
      <p:ext uri="{BB962C8B-B14F-4D97-AF65-F5344CB8AC3E}">
        <p14:creationId xmlns:p14="http://schemas.microsoft.com/office/powerpoint/2010/main" val="4199011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Activities for Improving Data Quality </a:t>
            </a:r>
            <a:r>
              <a:rPr lang="en-US" sz="1800"/>
              <a:t>(Arts, DeKeizer &amp; Schaffer, 2002)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/>
              <a:t>Data Error Detection</a:t>
            </a:r>
            <a:endParaRPr lang="en-US" sz="3200"/>
          </a:p>
          <a:p>
            <a:pPr lvl="1"/>
            <a:r>
              <a:rPr lang="en-US" sz="2800"/>
              <a:t>Perform automatic data checks</a:t>
            </a:r>
          </a:p>
          <a:p>
            <a:pPr lvl="1"/>
            <a:r>
              <a:rPr lang="en-US" sz="2800"/>
              <a:t>Perform data quality audits</a:t>
            </a:r>
          </a:p>
          <a:p>
            <a:pPr lvl="1"/>
            <a:r>
              <a:rPr lang="en-US" sz="2800"/>
              <a:t>Review data collection protocols and procedures</a:t>
            </a:r>
          </a:p>
          <a:p>
            <a:pPr lvl="1"/>
            <a:r>
              <a:rPr lang="en-US" sz="2800"/>
              <a:t>Check inter- and intraobserver varability (if appropropriate)</a:t>
            </a:r>
          </a:p>
          <a:p>
            <a:pPr lvl="1"/>
            <a:r>
              <a:rPr lang="en-US" sz="2800"/>
              <a:t>Visually inspect completed forms (online or otherwise)</a:t>
            </a:r>
          </a:p>
          <a:p>
            <a:pPr lvl="1"/>
            <a:r>
              <a:rPr lang="en-US" sz="2800"/>
              <a:t>Routinely check completeness of data entry </a:t>
            </a:r>
          </a:p>
        </p:txBody>
      </p:sp>
    </p:spTree>
    <p:extLst>
      <p:ext uri="{BB962C8B-B14F-4D97-AF65-F5344CB8AC3E}">
        <p14:creationId xmlns:p14="http://schemas.microsoft.com/office/powerpoint/2010/main" val="1587880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Activities for Improving Data Quality </a:t>
            </a:r>
            <a:r>
              <a:rPr lang="en-US" sz="1800"/>
              <a:t>(Arts, DeKeizer &amp; Schaffer, 2002)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/>
              <a:t>Actions for Data Quality Improvement</a:t>
            </a:r>
            <a:endParaRPr lang="en-US" sz="3200" dirty="0"/>
          </a:p>
          <a:p>
            <a:pPr lvl="1"/>
            <a:r>
              <a:rPr lang="en-US" sz="2800" dirty="0"/>
              <a:t>Provided data quality reports to users</a:t>
            </a:r>
          </a:p>
          <a:p>
            <a:pPr lvl="1"/>
            <a:r>
              <a:rPr lang="en-US" sz="2800" dirty="0"/>
              <a:t>Correct inaccurate data and fill in incomplete data detected</a:t>
            </a:r>
          </a:p>
          <a:p>
            <a:pPr lvl="1"/>
            <a:r>
              <a:rPr lang="en-US" sz="2800" dirty="0"/>
              <a:t>Control user correction of data errors</a:t>
            </a:r>
          </a:p>
          <a:p>
            <a:pPr lvl="1"/>
            <a:r>
              <a:rPr lang="en-US" sz="2800" dirty="0"/>
              <a:t>Give feedback of data quality results and recommendations</a:t>
            </a:r>
          </a:p>
          <a:p>
            <a:pPr lvl="1"/>
            <a:r>
              <a:rPr lang="en-US" sz="2800" dirty="0"/>
              <a:t>Resolve identified causes of data errors</a:t>
            </a:r>
          </a:p>
          <a:p>
            <a:pPr lvl="1"/>
            <a:r>
              <a:rPr lang="en-US" sz="2800" dirty="0"/>
              <a:t>Implement identified system changes</a:t>
            </a:r>
          </a:p>
          <a:p>
            <a:pPr lvl="1"/>
            <a:r>
              <a:rPr lang="en-US" sz="2800" dirty="0"/>
              <a:t>Communicate with users </a:t>
            </a:r>
          </a:p>
        </p:txBody>
      </p:sp>
    </p:spTree>
    <p:extLst>
      <p:ext uri="{BB962C8B-B14F-4D97-AF65-F5344CB8AC3E}">
        <p14:creationId xmlns:p14="http://schemas.microsoft.com/office/powerpoint/2010/main" val="2713413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IT to Improve Data </a:t>
            </a:r>
            <a:r>
              <a:rPr lang="en-US" dirty="0" err="1" smtClean="0"/>
              <a:t>Qaulity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 smtClean="0"/>
              <a:t>EMRs improve legibility and accessibility</a:t>
            </a:r>
          </a:p>
          <a:p>
            <a:pPr marL="274320"/>
            <a:r>
              <a:rPr lang="en-US" sz="3600" dirty="0" smtClean="0"/>
              <a:t>Structured data input improves data comprehensiveness, relevance and consistency</a:t>
            </a:r>
          </a:p>
          <a:p>
            <a:pPr marL="987552" lvl="3"/>
            <a:r>
              <a:rPr lang="en-US" sz="2200" dirty="0" smtClean="0"/>
              <a:t>Many EMRs DO NOT require structured data input</a:t>
            </a:r>
          </a:p>
        </p:txBody>
      </p:sp>
    </p:spTree>
    <p:extLst>
      <p:ext uri="{BB962C8B-B14F-4D97-AF65-F5344CB8AC3E}">
        <p14:creationId xmlns:p14="http://schemas.microsoft.com/office/powerpoint/2010/main" val="33035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/>
            <a:r>
              <a:rPr lang="en-US" sz="3200" dirty="0"/>
              <a:t>Data vs. Information</a:t>
            </a:r>
          </a:p>
          <a:p>
            <a:pPr marL="274320"/>
            <a:r>
              <a:rPr lang="en-US" sz="3200" dirty="0"/>
              <a:t>Problems of Poor Quality Data</a:t>
            </a:r>
          </a:p>
          <a:p>
            <a:pPr marL="274320"/>
            <a:r>
              <a:rPr lang="en-US" sz="3200" dirty="0"/>
              <a:t>Ensuring Data/Information Quality</a:t>
            </a:r>
          </a:p>
          <a:p>
            <a:pPr marL="674370" lvl="2"/>
            <a:r>
              <a:rPr lang="en-US" sz="2000" dirty="0" err="1" smtClean="0"/>
              <a:t>Markle</a:t>
            </a:r>
            <a:r>
              <a:rPr lang="en-US" sz="2000" dirty="0" smtClean="0"/>
              <a:t> Foundation Report</a:t>
            </a:r>
          </a:p>
          <a:p>
            <a:pPr marL="674370" lvl="2"/>
            <a:r>
              <a:rPr lang="en-US" sz="2000" dirty="0" smtClean="0"/>
              <a:t>MRI </a:t>
            </a:r>
            <a:r>
              <a:rPr lang="en-US" sz="2000" dirty="0"/>
              <a:t>Guidelines</a:t>
            </a:r>
          </a:p>
          <a:p>
            <a:pPr marL="674370" lvl="2"/>
            <a:r>
              <a:rPr lang="en-US" sz="2000" dirty="0"/>
              <a:t>AHIMA Characteristics</a:t>
            </a:r>
          </a:p>
          <a:p>
            <a:pPr marL="274320"/>
            <a:r>
              <a:rPr lang="en-US" sz="3200" dirty="0"/>
              <a:t>Types Data Errors</a:t>
            </a:r>
          </a:p>
          <a:p>
            <a:pPr marL="274320"/>
            <a:r>
              <a:rPr lang="en-US" sz="3200" dirty="0"/>
              <a:t>Causes of Poor Quality Data </a:t>
            </a:r>
            <a:endParaRPr lang="en-US" sz="3200" dirty="0" smtClean="0"/>
          </a:p>
          <a:p>
            <a:pPr marL="274320"/>
            <a:r>
              <a:rPr lang="en-US" sz="3200" dirty="0" smtClean="0"/>
              <a:t>Activities </a:t>
            </a:r>
            <a:r>
              <a:rPr lang="en-US" sz="3200" dirty="0"/>
              <a:t>for Improving Data Quality </a:t>
            </a:r>
            <a:endParaRPr lang="en-US" sz="3200" dirty="0" smtClean="0"/>
          </a:p>
          <a:p>
            <a:pPr marL="274320"/>
            <a:r>
              <a:rPr lang="en-US" sz="3200" dirty="0" smtClean="0"/>
              <a:t>Using IT to Improve Data Quality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180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Discuss the relationship between health care data and health care information.</a:t>
            </a:r>
          </a:p>
          <a:p>
            <a:pPr marL="274320"/>
            <a:r>
              <a:rPr lang="en-US" dirty="0" smtClean="0"/>
              <a:t>Identify problems associated with poor quality health care data.</a:t>
            </a:r>
          </a:p>
          <a:p>
            <a:pPr marL="274320"/>
            <a:r>
              <a:rPr lang="en-US" dirty="0" smtClean="0"/>
              <a:t>Define the characteristics of data quality.</a:t>
            </a:r>
          </a:p>
          <a:p>
            <a:pPr marL="274320"/>
            <a:r>
              <a:rPr lang="en-US" dirty="0" smtClean="0"/>
              <a:t>Discuss the challenges associated with measuring and ensuring health care data quality.</a:t>
            </a:r>
          </a:p>
          <a:p>
            <a:pPr marL="27432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vs. Information</a:t>
            </a:r>
          </a:p>
          <a:p>
            <a:r>
              <a:rPr lang="en-US" dirty="0"/>
              <a:t>Problems with poor quality data</a:t>
            </a:r>
          </a:p>
          <a:p>
            <a:r>
              <a:rPr lang="en-US" dirty="0"/>
              <a:t>Ensuring Data </a:t>
            </a:r>
            <a:r>
              <a:rPr lang="en-US" dirty="0" smtClean="0"/>
              <a:t>and Information Quality</a:t>
            </a:r>
          </a:p>
          <a:p>
            <a:pPr lvl="1"/>
            <a:r>
              <a:rPr lang="en-US" dirty="0" smtClean="0"/>
              <a:t>Data Errors</a:t>
            </a:r>
          </a:p>
          <a:p>
            <a:pPr lvl="1"/>
            <a:r>
              <a:rPr lang="en-US" dirty="0" smtClean="0"/>
              <a:t>Using IT to improve Data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90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vs.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/>
              <a:t>Information is processed data</a:t>
            </a:r>
          </a:p>
          <a:p>
            <a:pPr marL="530352" lvl="2"/>
            <a:r>
              <a:rPr lang="en-US" sz="3200" dirty="0"/>
              <a:t>Health care information is processed health care data</a:t>
            </a:r>
          </a:p>
          <a:p>
            <a:pPr marL="274320"/>
            <a:r>
              <a:rPr lang="en-US" sz="3600" dirty="0"/>
              <a:t>Knowledge is a “combination or rules, relationships, ideas, and experience” (</a:t>
            </a:r>
            <a:r>
              <a:rPr lang="en-US" dirty="0"/>
              <a:t>Johns, 1997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6856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/>
              <a:t>From Data to Knowledge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724400" y="4572000"/>
            <a:ext cx="2362200" cy="1328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 b="1"/>
          </a:p>
          <a:p>
            <a:pPr algn="ctr"/>
            <a:r>
              <a:rPr lang="en-US" sz="2400" b="1"/>
              <a:t>Health Care </a:t>
            </a:r>
          </a:p>
          <a:p>
            <a:pPr algn="ctr"/>
            <a:r>
              <a:rPr lang="en-US" sz="2400" b="1"/>
              <a:t>Data</a:t>
            </a:r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953000" y="3048000"/>
            <a:ext cx="2133600" cy="11811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 b="1"/>
          </a:p>
          <a:p>
            <a:pPr algn="ctr"/>
            <a:r>
              <a:rPr lang="en-US" sz="2200" b="1"/>
              <a:t>Health Care Information</a:t>
            </a:r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181600" y="1524000"/>
            <a:ext cx="1828800" cy="11811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 b="1"/>
          </a:p>
          <a:p>
            <a:pPr algn="ctr"/>
            <a:r>
              <a:rPr lang="en-US" sz="2000" b="1"/>
              <a:t>Health Care Knowledge</a:t>
            </a:r>
            <a:endParaRPr lang="en-US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2057400" y="1239286"/>
            <a:ext cx="1524000" cy="4792663"/>
          </a:xfrm>
          <a:prstGeom prst="upArrow">
            <a:avLst>
              <a:gd name="adj1" fmla="val 50000"/>
              <a:gd name="adj2" fmla="val 86256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667000" y="1826113"/>
            <a:ext cx="457200" cy="41068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en-US" sz="3200" b="1" i="1" dirty="0"/>
              <a:t>Processing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9308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of Poor Quality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411480">
              <a:lnSpc>
                <a:spcPct val="90000"/>
              </a:lnSpc>
            </a:pPr>
            <a:r>
              <a:rPr lang="en-US" sz="3600" dirty="0" err="1" smtClean="0"/>
              <a:t>Markle</a:t>
            </a:r>
            <a:r>
              <a:rPr lang="en-US" sz="3600" dirty="0" smtClean="0"/>
              <a:t> Foundation (2006)</a:t>
            </a:r>
          </a:p>
          <a:p>
            <a:pPr marL="674370" lvl="2">
              <a:lnSpc>
                <a:spcPct val="90000"/>
              </a:lnSpc>
            </a:pPr>
            <a:r>
              <a:rPr lang="en-US" sz="2800" dirty="0" smtClean="0"/>
              <a:t>Affects the quality of care</a:t>
            </a:r>
          </a:p>
          <a:p>
            <a:pPr marL="674370" lvl="2">
              <a:lnSpc>
                <a:spcPct val="90000"/>
              </a:lnSpc>
            </a:pPr>
            <a:r>
              <a:rPr lang="en-US" sz="2800" dirty="0" smtClean="0"/>
              <a:t>Introduces privacy and other civil liberty concerns</a:t>
            </a:r>
          </a:p>
          <a:p>
            <a:pPr marL="674370" lvl="2">
              <a:lnSpc>
                <a:spcPct val="90000"/>
              </a:lnSpc>
            </a:pPr>
            <a:r>
              <a:rPr lang="en-US" sz="2800" dirty="0" smtClean="0"/>
              <a:t>Increases costs and </a:t>
            </a:r>
            <a:r>
              <a:rPr lang="en-US" sz="2800" dirty="0" err="1" smtClean="0"/>
              <a:t>inefficiencis</a:t>
            </a:r>
            <a:endParaRPr lang="en-US" sz="2800" dirty="0" smtClean="0"/>
          </a:p>
          <a:p>
            <a:pPr marL="674370" lvl="2">
              <a:lnSpc>
                <a:spcPct val="90000"/>
              </a:lnSpc>
            </a:pPr>
            <a:r>
              <a:rPr lang="en-US" sz="2800" dirty="0" smtClean="0"/>
              <a:t>Creates liability risks</a:t>
            </a:r>
          </a:p>
          <a:p>
            <a:pPr marL="674370" lvl="2">
              <a:lnSpc>
                <a:spcPct val="90000"/>
              </a:lnSpc>
            </a:pPr>
            <a:r>
              <a:rPr lang="en-US" sz="2800" dirty="0" smtClean="0"/>
              <a:t>Undermines the reliability and benefits of IT investments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0560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of Poor Quality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411480">
              <a:lnSpc>
                <a:spcPct val="90000"/>
              </a:lnSpc>
            </a:pPr>
            <a:r>
              <a:rPr lang="en-US" sz="3600" dirty="0" smtClean="0"/>
              <a:t>Origins of Poor Quality data</a:t>
            </a:r>
          </a:p>
          <a:p>
            <a:pPr marL="674370" lvl="2">
              <a:lnSpc>
                <a:spcPct val="90000"/>
              </a:lnSpc>
            </a:pPr>
            <a:r>
              <a:rPr lang="en-US" sz="2800" dirty="0" smtClean="0"/>
              <a:t>Content—inappropriate storage and presentation</a:t>
            </a:r>
          </a:p>
          <a:p>
            <a:pPr marL="674370" lvl="2">
              <a:lnSpc>
                <a:spcPct val="90000"/>
              </a:lnSpc>
            </a:pPr>
            <a:r>
              <a:rPr lang="en-US" sz="2800" dirty="0" smtClean="0"/>
              <a:t>Form—data entry and documentation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2734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of Poor Quality Data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/>
              <a:t>Medical Record Institute cites problems with </a:t>
            </a:r>
            <a:r>
              <a:rPr lang="en-US" dirty="0"/>
              <a:t>(MRI, 2004)</a:t>
            </a:r>
          </a:p>
          <a:p>
            <a:pPr lvl="1"/>
            <a:r>
              <a:rPr lang="en-US" sz="2800" dirty="0"/>
              <a:t>Patient Safety</a:t>
            </a:r>
          </a:p>
          <a:p>
            <a:pPr lvl="1"/>
            <a:r>
              <a:rPr lang="en-US" sz="2800" dirty="0"/>
              <a:t>Public Safety</a:t>
            </a:r>
          </a:p>
          <a:p>
            <a:pPr lvl="1"/>
            <a:r>
              <a:rPr lang="en-US" sz="2800" dirty="0"/>
              <a:t>Continuity of Patient Care</a:t>
            </a:r>
          </a:p>
          <a:p>
            <a:pPr lvl="1"/>
            <a:r>
              <a:rPr lang="en-US" sz="2800" dirty="0"/>
              <a:t>Health Care Economics</a:t>
            </a:r>
          </a:p>
          <a:p>
            <a:pPr lvl="1"/>
            <a:r>
              <a:rPr lang="en-US" sz="2800" dirty="0"/>
              <a:t>Clinical Research and Outcomes</a:t>
            </a:r>
          </a:p>
        </p:txBody>
      </p:sp>
    </p:spTree>
    <p:extLst>
      <p:ext uri="{BB962C8B-B14F-4D97-AF65-F5344CB8AC3E}">
        <p14:creationId xmlns:p14="http://schemas.microsoft.com/office/powerpoint/2010/main" val="1153417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Ensuring Data/Information Quality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>
              <a:lnSpc>
                <a:spcPct val="80000"/>
              </a:lnSpc>
            </a:pPr>
            <a:r>
              <a:rPr lang="en-US" sz="3200" dirty="0"/>
              <a:t>Medical Record Institute Principles of Health Care Documentation </a:t>
            </a:r>
            <a:r>
              <a:rPr lang="en-US" sz="2000" dirty="0"/>
              <a:t>(MRI, 2004)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Unique Patient Identification within and across systems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Health care documentation must be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Accurate and consistent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Complete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Timely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Interoperable across systems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Accessible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Auditable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Confidential and secure authentication and accountability must be provided</a:t>
            </a:r>
          </a:p>
          <a:p>
            <a:pPr lvl="2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018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683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Calisto MT</vt:lpstr>
      <vt:lpstr>Times New Roman</vt:lpstr>
      <vt:lpstr>Verdana</vt:lpstr>
      <vt:lpstr>Wingdings</vt:lpstr>
      <vt:lpstr>Office Theme</vt:lpstr>
      <vt:lpstr>PowerPoint Presentation</vt:lpstr>
      <vt:lpstr>Learning Objectives</vt:lpstr>
      <vt:lpstr>Outline</vt:lpstr>
      <vt:lpstr>Data vs. Information</vt:lpstr>
      <vt:lpstr>From Data to Knowledge</vt:lpstr>
      <vt:lpstr>Problems of Poor Quality Data</vt:lpstr>
      <vt:lpstr>Problems of Poor Quality Data</vt:lpstr>
      <vt:lpstr>Problems of Poor Quality Data</vt:lpstr>
      <vt:lpstr>Ensuring Data/Information Quality</vt:lpstr>
      <vt:lpstr>Ensuring Data/Information Quality</vt:lpstr>
      <vt:lpstr>Ensuring Data/Information Quality</vt:lpstr>
      <vt:lpstr>Data Errors</vt:lpstr>
      <vt:lpstr>Causes of Poor Quality Data  (Arts, DeKeizer &amp; Schaffer, 2002)</vt:lpstr>
      <vt:lpstr>Strategies for Improving Data Quality (Markle, 2006)</vt:lpstr>
      <vt:lpstr>Activities for Improving Data Quality (Arts, DeKeizer &amp; Schaffer, 2002)</vt:lpstr>
      <vt:lpstr>Activities for Improving Data Quality (Arts, DeKeizer &amp; Schaffer, 2002)</vt:lpstr>
      <vt:lpstr>Activities for Improving Data Quality (Arts, DeKeizer &amp; Schaffer, 2002)</vt:lpstr>
      <vt:lpstr>Using IT to Improve Data Qaulity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28</cp:revision>
  <dcterms:created xsi:type="dcterms:W3CDTF">2013-05-29T17:50:42Z</dcterms:created>
  <dcterms:modified xsi:type="dcterms:W3CDTF">2014-12-01T20:29:37Z</dcterms:modified>
</cp:coreProperties>
</file>