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256" r:id="rId2"/>
    <p:sldId id="259" r:id="rId3"/>
    <p:sldId id="260" r:id="rId4"/>
    <p:sldId id="261" r:id="rId5"/>
    <p:sldId id="262" r:id="rId6"/>
    <p:sldId id="263" r:id="rId7"/>
    <p:sldId id="295" r:id="rId8"/>
    <p:sldId id="266" r:id="rId9"/>
    <p:sldId id="267" r:id="rId10"/>
    <p:sldId id="268" r:id="rId11"/>
    <p:sldId id="288" r:id="rId12"/>
    <p:sldId id="287" r:id="rId13"/>
    <p:sldId id="297" r:id="rId14"/>
    <p:sldId id="298" r:id="rId15"/>
    <p:sldId id="269" r:id="rId16"/>
    <p:sldId id="296" r:id="rId17"/>
    <p:sldId id="273" r:id="rId18"/>
    <p:sldId id="299" r:id="rId19"/>
    <p:sldId id="300" r:id="rId20"/>
    <p:sldId id="274" r:id="rId21"/>
    <p:sldId id="275" r:id="rId22"/>
    <p:sldId id="301" r:id="rId23"/>
    <p:sldId id="302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91" r:id="rId32"/>
    <p:sldId id="292" r:id="rId33"/>
    <p:sldId id="293" r:id="rId34"/>
    <p:sldId id="294" r:id="rId35"/>
    <p:sldId id="283" r:id="rId36"/>
    <p:sldId id="284" r:id="rId37"/>
    <p:sldId id="285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2232A"/>
    <a:srgbClr val="D90023"/>
    <a:srgbClr val="D90032"/>
    <a:srgbClr val="D90019"/>
    <a:srgbClr val="D9000F"/>
    <a:srgbClr val="D90005"/>
    <a:srgbClr val="D20A23"/>
    <a:srgbClr val="CA0A23"/>
    <a:srgbClr val="DC2323"/>
    <a:srgbClr val="D919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8" autoAdjust="0"/>
  </p:normalViewPr>
  <p:slideViewPr>
    <p:cSldViewPr>
      <p:cViewPr varScale="1">
        <p:scale>
          <a:sx n="122" d="100"/>
          <a:sy n="122" d="100"/>
        </p:scale>
        <p:origin x="120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D8CA63-F33E-4059-8F36-A8B7BCF027CB}" type="datetimeFigureOut">
              <a:rPr lang="en-US" smtClean="0"/>
              <a:t>12/1/2014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4A0379-E27F-497D-8343-B05E492554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54573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D3126B-B0A6-4C10-AA19-A7886C3082EE}" type="datetimeFigureOut">
              <a:rPr lang="en-US" smtClean="0"/>
              <a:t>12/1/2014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049404-F838-428A-A322-52CD518421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58388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D223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08" t="3139" r="3429"/>
          <a:stretch/>
        </p:blipFill>
        <p:spPr>
          <a:xfrm>
            <a:off x="-12578" y="491293"/>
            <a:ext cx="9144000" cy="234882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7" t="29366" r="-97" b="21633"/>
          <a:stretch/>
        </p:blipFill>
        <p:spPr>
          <a:xfrm>
            <a:off x="-12578" y="6096000"/>
            <a:ext cx="9156577" cy="4603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49"/>
          <a:stretch/>
        </p:blipFill>
        <p:spPr>
          <a:xfrm>
            <a:off x="2809365" y="3124200"/>
            <a:ext cx="3525270" cy="15923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19"/>
          <a:stretch/>
        </p:blipFill>
        <p:spPr>
          <a:xfrm>
            <a:off x="3011978" y="4829797"/>
            <a:ext cx="3120044" cy="682563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2532256" y="5548056"/>
            <a:ext cx="40794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Calisto MT" pitchFamily="18" charset="0"/>
              </a:rPr>
              <a:t>Karen A. Wager  </a:t>
            </a:r>
            <a:r>
              <a:rPr lang="en-US" sz="1200" dirty="0" smtClean="0">
                <a:solidFill>
                  <a:schemeClr val="bg1"/>
                </a:solidFill>
                <a:latin typeface="Calisto MT" pitchFamily="18" charset="0"/>
              </a:rPr>
              <a:t>|</a:t>
            </a:r>
            <a:r>
              <a:rPr lang="en-US" sz="1200" baseline="0" dirty="0" smtClean="0">
                <a:latin typeface="Calisto MT" pitchFamily="18" charset="0"/>
              </a:rPr>
              <a:t> Frances Wickham Lee  </a:t>
            </a:r>
            <a:r>
              <a:rPr lang="en-US" sz="1200" baseline="0" dirty="0" smtClean="0">
                <a:solidFill>
                  <a:schemeClr val="bg1"/>
                </a:solidFill>
                <a:latin typeface="Calisto MT" pitchFamily="18" charset="0"/>
              </a:rPr>
              <a:t>| </a:t>
            </a:r>
            <a:r>
              <a:rPr lang="en-US" sz="1200" baseline="0" dirty="0" smtClean="0">
                <a:latin typeface="Calisto MT" pitchFamily="18" charset="0"/>
              </a:rPr>
              <a:t> John P. Glaser</a:t>
            </a:r>
            <a:r>
              <a:rPr lang="en-US" sz="1200" dirty="0" smtClean="0">
                <a:latin typeface="Calisto MT" pitchFamily="18" charset="0"/>
              </a:rPr>
              <a:t> </a:t>
            </a:r>
            <a:endParaRPr lang="en-US" sz="1200" dirty="0">
              <a:latin typeface="Calisto MT" pitchFamily="18" charset="0"/>
            </a:endParaRPr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2895600" y="4716520"/>
            <a:ext cx="3352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06186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08" t="3139" r="3429"/>
          <a:stretch/>
        </p:blipFill>
        <p:spPr>
          <a:xfrm>
            <a:off x="-12578" y="491293"/>
            <a:ext cx="9144000" cy="23488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622" y="609600"/>
            <a:ext cx="8229600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798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95806"/>
            <a:ext cx="9144000" cy="2621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D2232A"/>
              </a:buClr>
              <a:defRPr/>
            </a:lvl1pPr>
            <a:lvl2pPr marL="742950" indent="-285750"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/>
            </a:lvl2pPr>
            <a:lvl3pPr marL="1143000" indent="-228600">
              <a:buClr>
                <a:schemeClr val="tx1">
                  <a:lumMod val="65000"/>
                  <a:lumOff val="35000"/>
                </a:schemeClr>
              </a:buClr>
              <a:buFont typeface="Wingdings" pitchFamily="2" charset="2"/>
              <a:buChar char="§"/>
              <a:defRPr/>
            </a:lvl3pPr>
            <a:lvl4pPr marL="1600200" indent="-228600"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§"/>
              <a:defRPr/>
            </a:lvl4pPr>
            <a:lvl5pPr marL="2057400" indent="-228600">
              <a:buClr>
                <a:schemeClr val="tx1">
                  <a:lumMod val="85000"/>
                  <a:lumOff val="15000"/>
                </a:schemeClr>
              </a:buClr>
              <a:buFont typeface="Wingdings" pitchFamily="2" charset="2"/>
              <a:buChar char="§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Slide Number Placeholder 3"/>
          <p:cNvSpPr txBox="1">
            <a:spLocks/>
          </p:cNvSpPr>
          <p:nvPr userDrawn="1"/>
        </p:nvSpPr>
        <p:spPr>
          <a:xfrm>
            <a:off x="457200" y="6553200"/>
            <a:ext cx="8305800" cy="28704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>
                <a:solidFill>
                  <a:schemeClr val="tx1"/>
                </a:solidFill>
              </a:rPr>
              <a:t>Health Care Information Systems:</a:t>
            </a:r>
            <a:r>
              <a:rPr lang="en-US" baseline="0" dirty="0" smtClean="0">
                <a:solidFill>
                  <a:schemeClr val="tx1"/>
                </a:solidFill>
              </a:rPr>
              <a:t> A Practical Approach for Health Care Management 3</a:t>
            </a:r>
            <a:r>
              <a:rPr lang="en-US" baseline="30000" dirty="0" smtClean="0">
                <a:solidFill>
                  <a:schemeClr val="tx1"/>
                </a:solidFill>
              </a:rPr>
              <a:t>rd</a:t>
            </a:r>
            <a:r>
              <a:rPr lang="en-US" baseline="0" dirty="0" smtClean="0">
                <a:solidFill>
                  <a:schemeClr val="tx1"/>
                </a:solidFill>
              </a:rPr>
              <a:t> Edition  	  K. Wager, F. Lee, &amp; J. Glaser  	                    </a:t>
            </a:r>
            <a:fld id="{48AD39EC-489F-49FC-A496-52FBFF0A6B92}" type="slidenum">
              <a:rPr lang="en-US" baseline="0" smtClean="0">
                <a:solidFill>
                  <a:schemeClr val="tx1"/>
                </a:solidFill>
              </a:rPr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87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95806"/>
            <a:ext cx="9144000" cy="262194"/>
          </a:xfrm>
          <a:prstGeom prst="rect">
            <a:avLst/>
          </a:prstGeom>
        </p:spPr>
      </p:pic>
      <p:sp>
        <p:nvSpPr>
          <p:cNvPr id="13" name="Slide Number Placeholder 3"/>
          <p:cNvSpPr txBox="1">
            <a:spLocks/>
          </p:cNvSpPr>
          <p:nvPr userDrawn="1"/>
        </p:nvSpPr>
        <p:spPr>
          <a:xfrm>
            <a:off x="457200" y="6553200"/>
            <a:ext cx="8305800" cy="28704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>
                <a:solidFill>
                  <a:schemeClr val="tx1"/>
                </a:solidFill>
              </a:rPr>
              <a:t>Health Care Information Systems:</a:t>
            </a:r>
            <a:r>
              <a:rPr lang="en-US" baseline="0" dirty="0" smtClean="0">
                <a:solidFill>
                  <a:schemeClr val="tx1"/>
                </a:solidFill>
              </a:rPr>
              <a:t> A Practical Approach for Health Care Management 3</a:t>
            </a:r>
            <a:r>
              <a:rPr lang="en-US" baseline="30000" dirty="0" smtClean="0">
                <a:solidFill>
                  <a:schemeClr val="tx1"/>
                </a:solidFill>
              </a:rPr>
              <a:t>rd</a:t>
            </a:r>
            <a:r>
              <a:rPr lang="en-US" baseline="0" dirty="0" smtClean="0">
                <a:solidFill>
                  <a:schemeClr val="tx1"/>
                </a:solidFill>
              </a:rPr>
              <a:t> Edition  	  K. Wager, F. Lee, &amp; J. Glaser  	                    </a:t>
            </a:r>
            <a:fld id="{48AD39EC-489F-49FC-A496-52FBFF0A6B92}" type="slidenum">
              <a:rPr lang="en-US" baseline="0" smtClean="0">
                <a:solidFill>
                  <a:schemeClr val="tx1"/>
                </a:solidFill>
              </a:rPr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3283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95806"/>
            <a:ext cx="9144000" cy="262194"/>
          </a:xfrm>
          <a:prstGeom prst="rect">
            <a:avLst/>
          </a:prstGeom>
        </p:spPr>
      </p:pic>
      <p:sp>
        <p:nvSpPr>
          <p:cNvPr id="12" name="Slide Number Placeholder 3"/>
          <p:cNvSpPr txBox="1">
            <a:spLocks/>
          </p:cNvSpPr>
          <p:nvPr userDrawn="1"/>
        </p:nvSpPr>
        <p:spPr>
          <a:xfrm>
            <a:off x="457200" y="6553200"/>
            <a:ext cx="8305800" cy="28704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>
                <a:solidFill>
                  <a:schemeClr val="tx1"/>
                </a:solidFill>
              </a:rPr>
              <a:t>Health Care Information Systems:</a:t>
            </a:r>
            <a:r>
              <a:rPr lang="en-US" baseline="0" dirty="0" smtClean="0">
                <a:solidFill>
                  <a:schemeClr val="tx1"/>
                </a:solidFill>
              </a:rPr>
              <a:t> A Practical Approach for Health Care Management 3</a:t>
            </a:r>
            <a:r>
              <a:rPr lang="en-US" baseline="30000" dirty="0" smtClean="0">
                <a:solidFill>
                  <a:schemeClr val="tx1"/>
                </a:solidFill>
              </a:rPr>
              <a:t>rd</a:t>
            </a:r>
            <a:r>
              <a:rPr lang="en-US" baseline="0" dirty="0" smtClean="0">
                <a:solidFill>
                  <a:schemeClr val="tx1"/>
                </a:solidFill>
              </a:rPr>
              <a:t> Edition  	  K. Wager, F. Lee, &amp; J. Glaser  	                    </a:t>
            </a:r>
            <a:fld id="{48AD39EC-489F-49FC-A496-52FBFF0A6B92}" type="slidenum">
              <a:rPr lang="en-US" baseline="0" smtClean="0">
                <a:solidFill>
                  <a:schemeClr val="tx1"/>
                </a:solidFill>
              </a:rPr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442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95806"/>
            <a:ext cx="9144000" cy="262194"/>
          </a:xfrm>
          <a:prstGeom prst="rect">
            <a:avLst/>
          </a:prstGeom>
        </p:spPr>
      </p:pic>
      <p:sp>
        <p:nvSpPr>
          <p:cNvPr id="6" name="Slide Number Placeholder 3"/>
          <p:cNvSpPr txBox="1">
            <a:spLocks/>
          </p:cNvSpPr>
          <p:nvPr userDrawn="1"/>
        </p:nvSpPr>
        <p:spPr>
          <a:xfrm>
            <a:off x="457200" y="6553200"/>
            <a:ext cx="8305800" cy="28704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>
                <a:solidFill>
                  <a:schemeClr val="tx1"/>
                </a:solidFill>
              </a:rPr>
              <a:t>Health Care Information Systems:</a:t>
            </a:r>
            <a:r>
              <a:rPr lang="en-US" baseline="0" dirty="0" smtClean="0">
                <a:solidFill>
                  <a:schemeClr val="tx1"/>
                </a:solidFill>
              </a:rPr>
              <a:t> A Practical Approach for Health Care Management 3</a:t>
            </a:r>
            <a:r>
              <a:rPr lang="en-US" baseline="30000" dirty="0" smtClean="0">
                <a:solidFill>
                  <a:schemeClr val="tx1"/>
                </a:solidFill>
              </a:rPr>
              <a:t>rd</a:t>
            </a:r>
            <a:r>
              <a:rPr lang="en-US" baseline="0" dirty="0" smtClean="0">
                <a:solidFill>
                  <a:schemeClr val="tx1"/>
                </a:solidFill>
              </a:rPr>
              <a:t> Edition  	  K. Wager, F. Lee, &amp; J. Glaser  	                    </a:t>
            </a:r>
            <a:fld id="{48AD39EC-489F-49FC-A496-52FBFF0A6B92}" type="slidenum">
              <a:rPr lang="en-US" baseline="0" smtClean="0">
                <a:solidFill>
                  <a:schemeClr val="tx1"/>
                </a:solidFill>
              </a:rPr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6638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2859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0" r:id="rId3"/>
    <p:sldLayoutId id="2147483652" r:id="rId4"/>
    <p:sldLayoutId id="2147483654" r:id="rId5"/>
    <p:sldLayoutId id="2147483655" r:id="rId6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effectLst>
            <a:innerShdw blurRad="114300">
              <a:srgbClr val="D90023"/>
            </a:innerShdw>
          </a:effectLst>
          <a:latin typeface="Calisto MT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D2232A"/>
        </a:buClr>
        <a:buFont typeface="Wingdings" pitchFamily="2" charset="2"/>
        <a:buChar char="§"/>
        <a:defRPr sz="3200" kern="1200">
          <a:solidFill>
            <a:schemeClr val="tx1"/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28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1">
            <a:lumMod val="65000"/>
            <a:lumOff val="35000"/>
          </a:schemeClr>
        </a:buClr>
        <a:buFont typeface="Wingdings" pitchFamily="2" charset="2"/>
        <a:buChar char="§"/>
        <a:defRPr sz="24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Wingdings" pitchFamily="2" charset="2"/>
        <a:buChar char="§"/>
        <a:defRPr sz="20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1">
            <a:lumMod val="85000"/>
            <a:lumOff val="15000"/>
          </a:schemeClr>
        </a:buClr>
        <a:buFont typeface="Wingdings" pitchFamily="2" charset="2"/>
        <a:buChar char="§"/>
        <a:defRPr sz="20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www.dartmouthatlas.org/" TargetMode="Externa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reportcard.ncqa.org/plan/external/plansearch.aspx" TargetMode="Externa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www.hospitalcompare.hhs.gov/" TargetMode="Externa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28600" y="685800"/>
            <a:ext cx="8686800" cy="1905000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6600" kern="1200">
                <a:solidFill>
                  <a:schemeClr val="tx1"/>
                </a:solidFill>
                <a:effectLst>
                  <a:innerShdw blurRad="114300">
                    <a:srgbClr val="D90023"/>
                  </a:innerShdw>
                </a:effectLst>
                <a:latin typeface="Calisto MT" pitchFamily="18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24000" b="1" dirty="0" smtClean="0"/>
              <a:t>Chapter One</a:t>
            </a:r>
          </a:p>
          <a:p>
            <a:r>
              <a:rPr lang="en-US" sz="14400" dirty="0" smtClean="0"/>
              <a:t>Introduction to Health Care Information</a:t>
            </a:r>
            <a:br>
              <a:rPr lang="en-US" sz="14400" dirty="0" smtClean="0"/>
            </a:br>
            <a:endParaRPr lang="en-US" sz="14400" dirty="0"/>
          </a:p>
        </p:txBody>
      </p:sp>
    </p:spTree>
    <p:extLst>
      <p:ext uri="{BB962C8B-B14F-4D97-AF65-F5344CB8AC3E}">
        <p14:creationId xmlns:p14="http://schemas.microsoft.com/office/powerpoint/2010/main" val="1831836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Patient Specific--Clinical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Content of Patient Records </a:t>
            </a:r>
            <a:r>
              <a:rPr lang="en-US" sz="2000" dirty="0"/>
              <a:t>(</a:t>
            </a:r>
            <a:r>
              <a:rPr lang="en-US" sz="2000" dirty="0" err="1"/>
              <a:t>myPHR</a:t>
            </a:r>
            <a:r>
              <a:rPr lang="en-US" sz="2000" dirty="0"/>
              <a:t>, </a:t>
            </a:r>
            <a:r>
              <a:rPr lang="en-US" sz="2000" dirty="0" smtClean="0"/>
              <a:t>2008)</a:t>
            </a:r>
            <a:endParaRPr lang="en-US" sz="3600" dirty="0"/>
          </a:p>
          <a:p>
            <a:pPr lvl="1"/>
            <a:r>
              <a:rPr lang="en-US" sz="2800" dirty="0"/>
              <a:t>Imaging and X-ray reports</a:t>
            </a:r>
          </a:p>
          <a:p>
            <a:pPr lvl="1"/>
            <a:r>
              <a:rPr lang="en-US" sz="2800" dirty="0"/>
              <a:t>Laboratory reports</a:t>
            </a:r>
          </a:p>
          <a:p>
            <a:pPr lvl="1"/>
            <a:r>
              <a:rPr lang="en-US" sz="2800" dirty="0"/>
              <a:t>Consent and authorization forms</a:t>
            </a:r>
          </a:p>
          <a:p>
            <a:pPr lvl="1"/>
            <a:r>
              <a:rPr lang="en-US" sz="2800" dirty="0"/>
              <a:t>Operative Reports</a:t>
            </a:r>
          </a:p>
          <a:p>
            <a:pPr lvl="1"/>
            <a:r>
              <a:rPr lang="en-US" sz="2800" dirty="0"/>
              <a:t>Pathology Reports</a:t>
            </a:r>
          </a:p>
          <a:p>
            <a:pPr lvl="1"/>
            <a:r>
              <a:rPr lang="en-US" sz="2800" dirty="0"/>
              <a:t>Discharge Summary</a:t>
            </a:r>
          </a:p>
          <a:p>
            <a:pPr lvl="1"/>
            <a:r>
              <a:rPr lang="en-US" sz="2800" dirty="0"/>
              <a:t>Other</a:t>
            </a:r>
          </a:p>
        </p:txBody>
      </p:sp>
    </p:spTree>
    <p:extLst>
      <p:ext uri="{BB962C8B-B14F-4D97-AF65-F5344CB8AC3E}">
        <p14:creationId xmlns:p14="http://schemas.microsoft.com/office/powerpoint/2010/main" val="25188234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Progress Note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524000"/>
            <a:ext cx="4886325" cy="4717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6514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Lab Report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676400"/>
            <a:ext cx="5823793" cy="394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9541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Organization of Record Content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Source-Oriented </a:t>
            </a:r>
          </a:p>
          <a:p>
            <a:pPr lvl="1"/>
            <a:r>
              <a:rPr lang="en-US" dirty="0" smtClean="0"/>
              <a:t>Chronological by type of content or provider</a:t>
            </a:r>
          </a:p>
          <a:p>
            <a:r>
              <a:rPr lang="en-US" dirty="0" smtClean="0"/>
              <a:t>Problem-Oriented </a:t>
            </a:r>
          </a:p>
          <a:p>
            <a:pPr lvl="1"/>
            <a:r>
              <a:rPr lang="en-US" dirty="0" smtClean="0"/>
              <a:t>Organized around patient problems</a:t>
            </a:r>
          </a:p>
          <a:p>
            <a:pPr lvl="1"/>
            <a:r>
              <a:rPr lang="en-US" dirty="0" smtClean="0"/>
              <a:t>Special format for notes (SOAP)</a:t>
            </a:r>
          </a:p>
          <a:p>
            <a:pPr lvl="2"/>
            <a:r>
              <a:rPr lang="en-US" dirty="0" smtClean="0"/>
              <a:t>Subjective</a:t>
            </a:r>
          </a:p>
          <a:p>
            <a:pPr lvl="2"/>
            <a:r>
              <a:rPr lang="en-US" dirty="0" smtClean="0"/>
              <a:t>Objective</a:t>
            </a:r>
          </a:p>
          <a:p>
            <a:pPr lvl="2"/>
            <a:r>
              <a:rPr lang="en-US" dirty="0" smtClean="0"/>
              <a:t>Assessment </a:t>
            </a:r>
          </a:p>
          <a:p>
            <a:pPr lvl="2"/>
            <a:r>
              <a:rPr lang="en-US" dirty="0" smtClean="0"/>
              <a:t>Plan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57450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Problem List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176849"/>
            <a:ext cx="6916134" cy="2092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1716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Patient Specific—Clinical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sz="3600" dirty="0"/>
              <a:t>Overview of Inpatient Encounter</a:t>
            </a:r>
          </a:p>
          <a:p>
            <a:pPr lvl="1"/>
            <a:r>
              <a:rPr lang="en-US" sz="2800" dirty="0"/>
              <a:t>Scheduling</a:t>
            </a:r>
          </a:p>
          <a:p>
            <a:pPr lvl="1"/>
            <a:r>
              <a:rPr lang="en-US" sz="2800" dirty="0"/>
              <a:t>Preadmission</a:t>
            </a:r>
          </a:p>
          <a:p>
            <a:pPr lvl="1"/>
            <a:r>
              <a:rPr lang="en-US" sz="2800" dirty="0"/>
              <a:t>Admission/Registration</a:t>
            </a:r>
          </a:p>
          <a:p>
            <a:pPr lvl="1"/>
            <a:r>
              <a:rPr lang="en-US" sz="2800" dirty="0"/>
              <a:t>Treatment</a:t>
            </a:r>
          </a:p>
          <a:p>
            <a:pPr lvl="2"/>
            <a:r>
              <a:rPr lang="en-US" sz="2800" dirty="0"/>
              <a:t>Medical</a:t>
            </a:r>
          </a:p>
          <a:p>
            <a:pPr lvl="2"/>
            <a:r>
              <a:rPr lang="en-US" sz="2800" dirty="0"/>
              <a:t>Nursing</a:t>
            </a:r>
          </a:p>
          <a:p>
            <a:pPr lvl="2"/>
            <a:r>
              <a:rPr lang="en-US" sz="2800" dirty="0"/>
              <a:t>Ancillary</a:t>
            </a:r>
          </a:p>
          <a:p>
            <a:pPr lvl="1"/>
            <a:r>
              <a:rPr lang="en-US" sz="2800" dirty="0"/>
              <a:t>Discharge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447800"/>
            <a:ext cx="3450091" cy="461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01465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Patient Specific—Clinical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/>
          <a:p>
            <a:r>
              <a:rPr lang="en-US" sz="3600" dirty="0"/>
              <a:t>Overview of </a:t>
            </a:r>
            <a:r>
              <a:rPr lang="en-US" sz="3600" dirty="0" smtClean="0"/>
              <a:t>Physician Office </a:t>
            </a:r>
            <a:r>
              <a:rPr lang="en-US" sz="3600" dirty="0"/>
              <a:t>Encounter</a:t>
            </a:r>
          </a:p>
          <a:p>
            <a:pPr lvl="1"/>
            <a:r>
              <a:rPr lang="en-US" sz="2800" dirty="0" smtClean="0"/>
              <a:t>Check-in</a:t>
            </a:r>
            <a:endParaRPr lang="en-US" sz="2800" dirty="0"/>
          </a:p>
          <a:p>
            <a:pPr lvl="1"/>
            <a:r>
              <a:rPr lang="en-US" sz="2800" dirty="0" smtClean="0"/>
              <a:t>Move to Exam Room</a:t>
            </a:r>
            <a:endParaRPr lang="en-US" sz="2800" dirty="0"/>
          </a:p>
          <a:p>
            <a:pPr lvl="1"/>
            <a:r>
              <a:rPr lang="en-US" sz="2800" dirty="0" smtClean="0"/>
              <a:t>Examination</a:t>
            </a:r>
            <a:endParaRPr lang="en-US" sz="2800" dirty="0"/>
          </a:p>
          <a:p>
            <a:pPr lvl="1"/>
            <a:r>
              <a:rPr lang="en-US" sz="2800" dirty="0" smtClean="0"/>
              <a:t>Check-out</a:t>
            </a:r>
            <a:endParaRPr lang="en-US" sz="2800" dirty="0"/>
          </a:p>
          <a:p>
            <a:pPr lvl="1"/>
            <a:r>
              <a:rPr lang="en-US" sz="2800" dirty="0" smtClean="0"/>
              <a:t>Later</a:t>
            </a:r>
            <a:endParaRPr lang="en-US" sz="28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676400"/>
            <a:ext cx="3944238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09282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Patient Specific—Administrative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Data Needed for Reimbursement</a:t>
            </a:r>
          </a:p>
          <a:p>
            <a:pPr lvl="1"/>
            <a:r>
              <a:rPr lang="en-US" sz="2800" dirty="0"/>
              <a:t>UB </a:t>
            </a:r>
            <a:r>
              <a:rPr lang="en-US" sz="2800" dirty="0" smtClean="0"/>
              <a:t>04</a:t>
            </a:r>
            <a:endParaRPr lang="en-US" sz="2800" dirty="0"/>
          </a:p>
          <a:p>
            <a:pPr lvl="1"/>
            <a:r>
              <a:rPr lang="en-US" sz="2800" dirty="0"/>
              <a:t>CMS 1500</a:t>
            </a:r>
          </a:p>
          <a:p>
            <a:r>
              <a:rPr lang="en-US" sz="3600" dirty="0"/>
              <a:t>Other Uniform Data Sets</a:t>
            </a:r>
          </a:p>
          <a:p>
            <a:pPr lvl="1"/>
            <a:r>
              <a:rPr lang="en-US" dirty="0"/>
              <a:t>UHDDS</a:t>
            </a:r>
          </a:p>
          <a:p>
            <a:pPr lvl="1"/>
            <a:r>
              <a:rPr lang="en-US" sz="2800" dirty="0" smtClean="0"/>
              <a:t>ACDS</a:t>
            </a:r>
            <a:endParaRPr lang="en-US" sz="2800" dirty="0"/>
          </a:p>
          <a:p>
            <a:pPr lvl="1"/>
            <a:r>
              <a:rPr lang="en-US" sz="2800" dirty="0" smtClean="0"/>
              <a:t>MDS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863109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5400"/>
            <a:ext cx="3581400" cy="1143000"/>
          </a:xfrm>
        </p:spPr>
        <p:txBody>
          <a:bodyPr/>
          <a:lstStyle/>
          <a:p>
            <a:r>
              <a:rPr lang="en-US" dirty="0" smtClean="0"/>
              <a:t>UB-04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57200"/>
            <a:ext cx="4505325" cy="585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16004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5400"/>
            <a:ext cx="3581400" cy="1143000"/>
          </a:xfrm>
        </p:spPr>
        <p:txBody>
          <a:bodyPr/>
          <a:lstStyle/>
          <a:p>
            <a:r>
              <a:rPr lang="en-US" dirty="0" smtClean="0"/>
              <a:t>CMS 1500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90537"/>
            <a:ext cx="4505325" cy="587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71729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458200" cy="4495800"/>
          </a:xfrm>
        </p:spPr>
        <p:txBody>
          <a:bodyPr>
            <a:normAutofit/>
          </a:bodyPr>
          <a:lstStyle/>
          <a:p>
            <a:pPr lvl="0"/>
            <a:r>
              <a:rPr lang="en-US" sz="2400" dirty="0"/>
              <a:t>To be able to compare and contrast the various definitions of health care information.</a:t>
            </a:r>
          </a:p>
          <a:p>
            <a:pPr lvl="0"/>
            <a:r>
              <a:rPr lang="en-US" sz="2400" dirty="0"/>
              <a:t>To be able to describe the major types of health care information (internal and external) that are captured or used or both in health care organizations.</a:t>
            </a:r>
          </a:p>
          <a:p>
            <a:pPr lvl="0"/>
            <a:r>
              <a:rPr lang="en-US" sz="2400" dirty="0"/>
              <a:t>To be able to cite specific examples of the major types of health care information.</a:t>
            </a:r>
          </a:p>
          <a:p>
            <a:pPr lvl="0"/>
            <a:r>
              <a:rPr lang="en-US" sz="2400" dirty="0"/>
              <a:t>To be able to understand the content and uses of patient records.</a:t>
            </a:r>
          </a:p>
          <a:p>
            <a:pPr lvl="0"/>
            <a:r>
              <a:rPr lang="en-US" sz="2400" dirty="0"/>
              <a:t>To be able to follow a patient’s or client’s health information throughout a typical encounter or process.</a:t>
            </a:r>
          </a:p>
        </p:txBody>
      </p:sp>
    </p:spTree>
    <p:extLst>
      <p:ext uri="{BB962C8B-B14F-4D97-AF65-F5344CB8AC3E}">
        <p14:creationId xmlns:p14="http://schemas.microsoft.com/office/powerpoint/2010/main" val="3732905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b="1"/>
              <a:t>Uniform Hospital Discharge Data Set Elements </a:t>
            </a:r>
            <a:r>
              <a:rPr lang="en-US" sz="1600" i="1"/>
              <a:t>Journal of AHIMA</a:t>
            </a:r>
            <a:r>
              <a:rPr lang="en-US" sz="1600"/>
              <a:t> 72, no.10 (2001).</a:t>
            </a:r>
            <a:br>
              <a:rPr lang="en-US" sz="1600"/>
            </a:br>
            <a:endParaRPr lang="en-US" sz="160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</a:pPr>
            <a:r>
              <a:rPr lang="en-US" b="1"/>
              <a:t>UHDDS</a:t>
            </a:r>
            <a:r>
              <a:rPr lang="en-US"/>
              <a:t> elements as adopted in 1986 are:</a:t>
            </a:r>
            <a:endParaRPr lang="en-US" b="1"/>
          </a:p>
          <a:p>
            <a:pPr marL="762000" lvl="1" indent="-304800">
              <a:lnSpc>
                <a:spcPct val="80000"/>
              </a:lnSpc>
              <a:buFont typeface="Wingdings" pitchFamily="2" charset="2"/>
              <a:buNone/>
            </a:pPr>
            <a:r>
              <a:rPr lang="en-US" sz="2400" b="1"/>
              <a:t>1.    Personal identification</a:t>
            </a:r>
          </a:p>
          <a:p>
            <a:pPr marL="762000" lvl="1" indent="-304800">
              <a:lnSpc>
                <a:spcPct val="80000"/>
              </a:lnSpc>
              <a:buFont typeface="Wingdings" pitchFamily="2" charset="2"/>
              <a:buNone/>
            </a:pPr>
            <a:r>
              <a:rPr lang="en-US" sz="2400" b="1"/>
              <a:t>2.    Sex</a:t>
            </a:r>
          </a:p>
          <a:p>
            <a:pPr marL="762000" lvl="1" indent="-304800">
              <a:lnSpc>
                <a:spcPct val="80000"/>
              </a:lnSpc>
              <a:buFont typeface="Wingdings" pitchFamily="2" charset="2"/>
              <a:buNone/>
            </a:pPr>
            <a:r>
              <a:rPr lang="en-US" sz="2400" b="1"/>
              <a:t>3.    Race</a:t>
            </a:r>
          </a:p>
          <a:p>
            <a:pPr marL="762000" lvl="1" indent="-304800">
              <a:lnSpc>
                <a:spcPct val="80000"/>
              </a:lnSpc>
              <a:buFont typeface="Wingdings" pitchFamily="2" charset="2"/>
              <a:buNone/>
            </a:pPr>
            <a:r>
              <a:rPr lang="en-US" sz="2400" b="1"/>
              <a:t>4.    Ethnicity</a:t>
            </a:r>
          </a:p>
          <a:p>
            <a:pPr marL="762000" lvl="1" indent="-304800">
              <a:lnSpc>
                <a:spcPct val="80000"/>
              </a:lnSpc>
              <a:buFont typeface="Wingdings" pitchFamily="2" charset="2"/>
              <a:buNone/>
            </a:pPr>
            <a:r>
              <a:rPr lang="en-US" sz="2400" b="1"/>
              <a:t>5.    Residence</a:t>
            </a:r>
          </a:p>
          <a:p>
            <a:pPr marL="762000" lvl="1" indent="-304800">
              <a:lnSpc>
                <a:spcPct val="80000"/>
              </a:lnSpc>
              <a:buFont typeface="Wingdings" pitchFamily="2" charset="2"/>
              <a:buNone/>
            </a:pPr>
            <a:r>
              <a:rPr lang="en-US" sz="2400" b="1"/>
              <a:t>6.    Hospital identification</a:t>
            </a:r>
          </a:p>
          <a:p>
            <a:pPr marL="762000" lvl="1" indent="-304800">
              <a:lnSpc>
                <a:spcPct val="80000"/>
              </a:lnSpc>
              <a:buFont typeface="Wingdings" pitchFamily="2" charset="2"/>
              <a:buNone/>
            </a:pPr>
            <a:r>
              <a:rPr lang="en-US" sz="2400" b="1"/>
              <a:t>7-8.  Admission and discharge dates</a:t>
            </a:r>
          </a:p>
          <a:p>
            <a:pPr marL="762000" lvl="1" indent="-304800">
              <a:lnSpc>
                <a:spcPct val="80000"/>
              </a:lnSpc>
              <a:buFont typeface="Wingdings" pitchFamily="2" charset="2"/>
              <a:buNone/>
            </a:pPr>
            <a:r>
              <a:rPr lang="en-US" sz="2400" b="1"/>
              <a:t>9-10.  Attending physician and operating physician</a:t>
            </a:r>
          </a:p>
          <a:p>
            <a:pPr marL="762000" lvl="1" indent="-304800">
              <a:lnSpc>
                <a:spcPct val="80000"/>
              </a:lnSpc>
              <a:buFont typeface="Wingdings" pitchFamily="2" charset="2"/>
              <a:buNone/>
            </a:pPr>
            <a:r>
              <a:rPr lang="en-US" sz="2400" b="1"/>
              <a:t>11.    Diagnoses</a:t>
            </a:r>
            <a:r>
              <a:rPr lang="en-US" sz="2400"/>
              <a:t>: </a:t>
            </a:r>
            <a:r>
              <a:rPr lang="en-US" sz="2400" b="1"/>
              <a:t>Principal diagnosis &amp; Other 			diagnoses</a:t>
            </a:r>
            <a:r>
              <a:rPr lang="en-US" sz="2400"/>
              <a:t> </a:t>
            </a:r>
            <a:endParaRPr lang="en-US" sz="2400" b="1"/>
          </a:p>
          <a:p>
            <a:pPr marL="762000" lvl="1" indent="-304800">
              <a:lnSpc>
                <a:spcPct val="80000"/>
              </a:lnSpc>
              <a:buFont typeface="Wingdings" pitchFamily="2" charset="2"/>
              <a:buNone/>
            </a:pPr>
            <a:r>
              <a:rPr lang="en-US" sz="2400" b="1"/>
              <a:t>12.    Procedure and date</a:t>
            </a:r>
          </a:p>
          <a:p>
            <a:pPr marL="762000" lvl="1" indent="-304800">
              <a:lnSpc>
                <a:spcPct val="80000"/>
              </a:lnSpc>
              <a:buFont typeface="Wingdings" pitchFamily="2" charset="2"/>
              <a:buNone/>
            </a:pPr>
            <a:r>
              <a:rPr lang="en-US" sz="2400" b="1"/>
              <a:t>13.    Disposition of patient</a:t>
            </a:r>
          </a:p>
          <a:p>
            <a:pPr marL="762000" lvl="1" indent="-304800">
              <a:lnSpc>
                <a:spcPct val="80000"/>
              </a:lnSpc>
              <a:buFont typeface="Wingdings" pitchFamily="2" charset="2"/>
              <a:buNone/>
            </a:pPr>
            <a:r>
              <a:rPr lang="en-US" sz="2400" b="1"/>
              <a:t>14.</a:t>
            </a:r>
            <a:r>
              <a:rPr lang="en-US" sz="2400"/>
              <a:t> </a:t>
            </a:r>
            <a:r>
              <a:rPr lang="en-US" sz="2400" b="1"/>
              <a:t>   Expected payer</a:t>
            </a:r>
            <a:r>
              <a:rPr lang="en-US" sz="2400"/>
              <a:t> </a:t>
            </a:r>
            <a:endParaRPr lang="en-US" sz="2400" i="1"/>
          </a:p>
        </p:txBody>
      </p:sp>
    </p:spTree>
    <p:extLst>
      <p:ext uri="{BB962C8B-B14F-4D97-AF65-F5344CB8AC3E}">
        <p14:creationId xmlns:p14="http://schemas.microsoft.com/office/powerpoint/2010/main" val="6907508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Patient Specific—Combined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Coding Systems</a:t>
            </a:r>
          </a:p>
          <a:p>
            <a:pPr lvl="1"/>
            <a:r>
              <a:rPr lang="en-US" sz="2800" dirty="0" smtClean="0"/>
              <a:t>ICD-9-CM ( Replaced by ICD-10-CM &amp; PCS in 2014)</a:t>
            </a:r>
            <a:endParaRPr lang="en-US" sz="2800" dirty="0"/>
          </a:p>
          <a:p>
            <a:pPr lvl="2"/>
            <a:r>
              <a:rPr lang="en-US" sz="2800" dirty="0"/>
              <a:t>National Center for Health Statistics</a:t>
            </a:r>
          </a:p>
          <a:p>
            <a:pPr lvl="2"/>
            <a:r>
              <a:rPr lang="en-US" sz="2800" dirty="0"/>
              <a:t>Inpatient and Outpatient Diagnoses</a:t>
            </a:r>
          </a:p>
          <a:p>
            <a:pPr lvl="2"/>
            <a:r>
              <a:rPr lang="en-US" sz="2800" dirty="0"/>
              <a:t>Inpatient Procedures</a:t>
            </a:r>
          </a:p>
          <a:p>
            <a:pPr lvl="1"/>
            <a:r>
              <a:rPr lang="en-US" sz="2800" dirty="0"/>
              <a:t>CPT</a:t>
            </a:r>
          </a:p>
          <a:p>
            <a:pPr lvl="2"/>
            <a:r>
              <a:rPr lang="en-US" sz="2800" dirty="0"/>
              <a:t> American Medical Association</a:t>
            </a:r>
          </a:p>
          <a:p>
            <a:pPr lvl="2"/>
            <a:r>
              <a:rPr lang="en-US" sz="2800" dirty="0"/>
              <a:t>Outpatient Procedures</a:t>
            </a:r>
          </a:p>
        </p:txBody>
      </p:sp>
    </p:spTree>
    <p:extLst>
      <p:ext uri="{BB962C8B-B14F-4D97-AF65-F5344CB8AC3E}">
        <p14:creationId xmlns:p14="http://schemas.microsoft.com/office/powerpoint/2010/main" val="10817576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ICD 10-CM &amp; PCS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1600200"/>
            <a:ext cx="4210050" cy="463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133600"/>
            <a:ext cx="4162425" cy="34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56495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0" y="1066800"/>
            <a:ext cx="3276600" cy="1143000"/>
          </a:xfrm>
        </p:spPr>
        <p:txBody>
          <a:bodyPr/>
          <a:lstStyle/>
          <a:p>
            <a:r>
              <a:rPr lang="en-US" dirty="0" smtClean="0"/>
              <a:t>CPT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38150"/>
            <a:ext cx="4171950" cy="598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13488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Patient Specific—Combined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Coding Standards</a:t>
            </a:r>
          </a:p>
          <a:p>
            <a:pPr lvl="1"/>
            <a:r>
              <a:rPr lang="en-US" sz="2800" dirty="0"/>
              <a:t>Compliance Issues</a:t>
            </a:r>
          </a:p>
          <a:p>
            <a:pPr lvl="1"/>
            <a:r>
              <a:rPr lang="en-US" sz="2800" dirty="0"/>
              <a:t>Fraud &amp; Abuse Issues</a:t>
            </a:r>
          </a:p>
        </p:txBody>
      </p:sp>
    </p:spTree>
    <p:extLst>
      <p:ext uri="{BB962C8B-B14F-4D97-AF65-F5344CB8AC3E}">
        <p14:creationId xmlns:p14="http://schemas.microsoft.com/office/powerpoint/2010/main" val="3816666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Aggregate—Clinical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600"/>
              <a:t>Disease and Procedure Indexes</a:t>
            </a:r>
          </a:p>
          <a:p>
            <a:r>
              <a:rPr lang="en-US" sz="3600"/>
              <a:t>Specialized Registers</a:t>
            </a:r>
          </a:p>
          <a:p>
            <a:pPr lvl="1"/>
            <a:r>
              <a:rPr lang="en-US" sz="2800"/>
              <a:t>Emergency Room</a:t>
            </a:r>
          </a:p>
          <a:p>
            <a:pPr lvl="1"/>
            <a:r>
              <a:rPr lang="en-US" sz="2800"/>
              <a:t>Operating Room</a:t>
            </a:r>
          </a:p>
          <a:p>
            <a:pPr lvl="1"/>
            <a:r>
              <a:rPr lang="en-US" sz="2800"/>
              <a:t>Trauma</a:t>
            </a:r>
          </a:p>
          <a:p>
            <a:pPr lvl="1"/>
            <a:r>
              <a:rPr lang="en-US" sz="2800"/>
              <a:t>Tumor</a:t>
            </a:r>
          </a:p>
          <a:p>
            <a:pPr lvl="1"/>
            <a:r>
              <a:rPr lang="en-US" sz="2800"/>
              <a:t>Other</a:t>
            </a:r>
          </a:p>
          <a:p>
            <a:r>
              <a:rPr lang="en-US" sz="3600"/>
              <a:t>Ad hoc Reports</a:t>
            </a:r>
          </a:p>
        </p:txBody>
      </p:sp>
    </p:spTree>
    <p:extLst>
      <p:ext uri="{BB962C8B-B14F-4D97-AF65-F5344CB8AC3E}">
        <p14:creationId xmlns:p14="http://schemas.microsoft.com/office/powerpoint/2010/main" val="29429084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Diabetes Query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524000"/>
            <a:ext cx="6524625" cy="39338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72463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Aggregate—Administrative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600"/>
              <a:t>Limitless Ad hoc Reports</a:t>
            </a:r>
          </a:p>
          <a:p>
            <a:r>
              <a:rPr lang="en-US" sz="3600"/>
              <a:t>Specific Examples</a:t>
            </a:r>
          </a:p>
          <a:p>
            <a:pPr lvl="1"/>
            <a:r>
              <a:rPr lang="en-US" sz="2800"/>
              <a:t>Medicare Cost Reports</a:t>
            </a:r>
          </a:p>
          <a:p>
            <a:pPr lvl="1"/>
            <a:r>
              <a:rPr lang="en-US" sz="2800"/>
              <a:t>Health Care Statistics</a:t>
            </a:r>
          </a:p>
          <a:p>
            <a:pPr lvl="2"/>
            <a:r>
              <a:rPr lang="en-US" sz="2800"/>
              <a:t>Census</a:t>
            </a:r>
          </a:p>
          <a:p>
            <a:pPr lvl="2"/>
            <a:r>
              <a:rPr lang="en-US" sz="2800"/>
              <a:t>Discharge</a:t>
            </a:r>
          </a:p>
        </p:txBody>
      </p:sp>
    </p:spTree>
    <p:extLst>
      <p:ext uri="{BB962C8B-B14F-4D97-AF65-F5344CB8AC3E}">
        <p14:creationId xmlns:p14="http://schemas.microsoft.com/office/powerpoint/2010/main" val="38891287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Aggregate—Combined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Ad hoc Reports</a:t>
            </a:r>
          </a:p>
          <a:p>
            <a:pPr lvl="1"/>
            <a:r>
              <a:rPr lang="en-US" sz="2800" dirty="0"/>
              <a:t>Trend analysis</a:t>
            </a:r>
          </a:p>
          <a:p>
            <a:pPr lvl="1"/>
            <a:r>
              <a:rPr lang="en-US" sz="2800" dirty="0"/>
              <a:t>Statistical reports</a:t>
            </a:r>
          </a:p>
          <a:p>
            <a:pPr lvl="1"/>
            <a:r>
              <a:rPr lang="en-US" sz="2800" dirty="0"/>
              <a:t>Quality improvement</a:t>
            </a:r>
          </a:p>
        </p:txBody>
      </p:sp>
    </p:spTree>
    <p:extLst>
      <p:ext uri="{BB962C8B-B14F-4D97-AF65-F5344CB8AC3E}">
        <p14:creationId xmlns:p14="http://schemas.microsoft.com/office/powerpoint/2010/main" val="28834777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Comparative Data Uses</a:t>
            </a:r>
            <a:endParaRPr lang="en-US" dirty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Benchmarking</a:t>
            </a:r>
          </a:p>
          <a:p>
            <a:r>
              <a:rPr lang="en-US" sz="4400" dirty="0" smtClean="0"/>
              <a:t>Outcome </a:t>
            </a:r>
            <a:r>
              <a:rPr lang="en-US" sz="4400" dirty="0"/>
              <a:t>Measures</a:t>
            </a:r>
          </a:p>
          <a:p>
            <a:r>
              <a:rPr lang="en-US" sz="4400" dirty="0" smtClean="0"/>
              <a:t>Balanced Scorecards</a:t>
            </a:r>
          </a:p>
          <a:p>
            <a:r>
              <a:rPr lang="en-US" sz="4400" dirty="0" smtClean="0"/>
              <a:t>Clinical Value Compass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0300872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Types of Health Care </a:t>
            </a:r>
            <a:r>
              <a:rPr lang="en-US" sz="2800" dirty="0" smtClean="0"/>
              <a:t>Information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Internal Data and Information</a:t>
            </a:r>
            <a:endParaRPr lang="en-US" sz="28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Patient Encounter Data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Patient Specific Information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Clinical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Administrative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Combined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Aggregate Information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Clinical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Administrative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Combined</a:t>
            </a:r>
          </a:p>
        </p:txBody>
      </p:sp>
    </p:spTree>
    <p:extLst>
      <p:ext uri="{BB962C8B-B14F-4D97-AF65-F5344CB8AC3E}">
        <p14:creationId xmlns:p14="http://schemas.microsoft.com/office/powerpoint/2010/main" val="39902609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Comparative Data Sources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Patient Satisfaction</a:t>
            </a:r>
          </a:p>
          <a:p>
            <a:pPr lvl="1"/>
            <a:r>
              <a:rPr lang="en-US" dirty="0" smtClean="0"/>
              <a:t>CMS: Hospital Consumer Assessment of Healthcare Providers and Systems (HCAHPS)</a:t>
            </a:r>
          </a:p>
          <a:p>
            <a:pPr lvl="1"/>
            <a:r>
              <a:rPr lang="en-US" dirty="0" smtClean="0"/>
              <a:t>Private Organizations: Press </a:t>
            </a:r>
            <a:r>
              <a:rPr lang="en-US" dirty="0" err="1" smtClean="0"/>
              <a:t>Ganey</a:t>
            </a:r>
            <a:r>
              <a:rPr lang="en-US" dirty="0" smtClean="0"/>
              <a:t>, Gallup, etc.</a:t>
            </a:r>
          </a:p>
          <a:p>
            <a:r>
              <a:rPr lang="en-US" dirty="0" smtClean="0"/>
              <a:t>Practice Patterns</a:t>
            </a:r>
          </a:p>
          <a:p>
            <a:pPr lvl="1"/>
            <a:r>
              <a:rPr lang="en-US" dirty="0" smtClean="0"/>
              <a:t>Commonwealth Fund </a:t>
            </a:r>
            <a:r>
              <a:rPr lang="en-US" dirty="0" err="1" smtClean="0"/>
              <a:t>Chartbook</a:t>
            </a:r>
            <a:endParaRPr lang="en-US" dirty="0" smtClean="0"/>
          </a:p>
          <a:p>
            <a:pPr lvl="1"/>
            <a:r>
              <a:rPr lang="en-US" dirty="0" smtClean="0"/>
              <a:t>Dartmouth Atlas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4230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Dartmouth Atlas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u="sng" dirty="0">
                <a:latin typeface="+mn-lt"/>
                <a:hlinkClick r:id="rId2"/>
              </a:rPr>
              <a:t>http://</a:t>
            </a:r>
            <a:r>
              <a:rPr lang="en-US" u="sng" dirty="0" smtClean="0">
                <a:latin typeface="+mn-lt"/>
                <a:hlinkClick r:id="rId2"/>
              </a:rPr>
              <a:t>www.dartmouthatlas.org</a:t>
            </a:r>
            <a:endParaRPr lang="en-US" u="sng" dirty="0" smtClean="0">
              <a:latin typeface="+mn-lt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362200"/>
            <a:ext cx="4200525" cy="394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8284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Comparative Data Sources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Health Plans</a:t>
            </a:r>
          </a:p>
          <a:p>
            <a:pPr lvl="1"/>
            <a:r>
              <a:rPr lang="en-US" dirty="0" smtClean="0"/>
              <a:t>NCQA HEDIS measures</a:t>
            </a:r>
          </a:p>
          <a:p>
            <a:pPr lvl="1"/>
            <a:r>
              <a:rPr lang="en-US" dirty="0" smtClean="0"/>
              <a:t>NCQA Report Cards</a:t>
            </a:r>
          </a:p>
          <a:p>
            <a:r>
              <a:rPr lang="en-US" dirty="0" smtClean="0"/>
              <a:t>Clinical Indicators</a:t>
            </a:r>
          </a:p>
          <a:p>
            <a:pPr lvl="1"/>
            <a:r>
              <a:rPr lang="en-US" dirty="0" smtClean="0"/>
              <a:t>The Joint Commission Quality Check </a:t>
            </a:r>
          </a:p>
          <a:p>
            <a:pPr lvl="1"/>
            <a:r>
              <a:rPr lang="en-US" dirty="0" smtClean="0"/>
              <a:t>CMS Hospital Compare</a:t>
            </a:r>
          </a:p>
          <a:p>
            <a:r>
              <a:rPr lang="en-US" dirty="0" smtClean="0"/>
              <a:t>Population Measures</a:t>
            </a:r>
          </a:p>
          <a:p>
            <a:pPr lvl="1"/>
            <a:r>
              <a:rPr lang="en-US" dirty="0" smtClean="0"/>
              <a:t>CDC</a:t>
            </a:r>
          </a:p>
          <a:p>
            <a:pPr lvl="1"/>
            <a:r>
              <a:rPr lang="en-US" dirty="0" smtClean="0"/>
              <a:t>AHRQ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937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NCQA Report Card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u="sng" dirty="0">
                <a:latin typeface="+mn-lt"/>
                <a:hlinkClick r:id="rId2"/>
              </a:rPr>
              <a:t>http://reportcard.ncqa.org/plan/external/plansearch.aspx</a:t>
            </a:r>
            <a:endParaRPr lang="en-US" sz="2400" dirty="0">
              <a:latin typeface="+mn-lt"/>
            </a:endParaRP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362200"/>
            <a:ext cx="4495800" cy="35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3729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CMS Hospital Compare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5344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>
                <a:hlinkClick r:id="rId2"/>
              </a:rPr>
              <a:t>www.hospitalcompare.hhs.gov</a:t>
            </a:r>
            <a:endParaRPr lang="en-US" u="sng" dirty="0">
              <a:latin typeface="+mn-lt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366319"/>
            <a:ext cx="4884331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9775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Expert of Knowledge-based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74320"/>
            <a:r>
              <a:rPr lang="en-US" sz="3200" dirty="0"/>
              <a:t>Clinical, scientific and management print literature</a:t>
            </a:r>
          </a:p>
          <a:p>
            <a:pPr marL="274320"/>
            <a:r>
              <a:rPr lang="en-US" sz="3200" dirty="0"/>
              <a:t>On-line resources</a:t>
            </a:r>
          </a:p>
          <a:p>
            <a:pPr marL="274320" lvl="1">
              <a:buFont typeface="Wingdings" pitchFamily="2" charset="2"/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442072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3600" dirty="0"/>
              <a:t>Types of Health Care Information</a:t>
            </a:r>
          </a:p>
          <a:p>
            <a:pPr>
              <a:lnSpc>
                <a:spcPct val="90000"/>
              </a:lnSpc>
            </a:pPr>
            <a:r>
              <a:rPr lang="en-US" sz="3600" dirty="0"/>
              <a:t>Internal</a:t>
            </a:r>
          </a:p>
          <a:p>
            <a:pPr lvl="1">
              <a:lnSpc>
                <a:spcPct val="90000"/>
              </a:lnSpc>
            </a:pPr>
            <a:r>
              <a:rPr lang="en-US" sz="2800" dirty="0"/>
              <a:t>Patient Specific Information</a:t>
            </a:r>
          </a:p>
          <a:p>
            <a:pPr lvl="2">
              <a:lnSpc>
                <a:spcPct val="90000"/>
              </a:lnSpc>
            </a:pPr>
            <a:r>
              <a:rPr lang="en-US" sz="2800" dirty="0"/>
              <a:t>Clinical</a:t>
            </a:r>
          </a:p>
          <a:p>
            <a:pPr lvl="2">
              <a:lnSpc>
                <a:spcPct val="90000"/>
              </a:lnSpc>
            </a:pPr>
            <a:r>
              <a:rPr lang="en-US" sz="2800" dirty="0"/>
              <a:t>Administrative</a:t>
            </a:r>
          </a:p>
          <a:p>
            <a:pPr lvl="2">
              <a:lnSpc>
                <a:spcPct val="90000"/>
              </a:lnSpc>
            </a:pPr>
            <a:r>
              <a:rPr lang="en-US" sz="2800" dirty="0"/>
              <a:t>Combined</a:t>
            </a:r>
          </a:p>
          <a:p>
            <a:pPr lvl="1">
              <a:lnSpc>
                <a:spcPct val="90000"/>
              </a:lnSpc>
            </a:pPr>
            <a:r>
              <a:rPr lang="en-US" sz="2800" dirty="0"/>
              <a:t>Aggregate Information</a:t>
            </a:r>
          </a:p>
          <a:p>
            <a:pPr lvl="2">
              <a:lnSpc>
                <a:spcPct val="90000"/>
              </a:lnSpc>
            </a:pPr>
            <a:r>
              <a:rPr lang="en-US" sz="2800" dirty="0"/>
              <a:t>Clinical</a:t>
            </a:r>
          </a:p>
          <a:p>
            <a:pPr lvl="2">
              <a:lnSpc>
                <a:spcPct val="90000"/>
              </a:lnSpc>
            </a:pPr>
            <a:r>
              <a:rPr lang="en-US" sz="2800" dirty="0"/>
              <a:t>Administrative</a:t>
            </a:r>
          </a:p>
          <a:p>
            <a:pPr lvl="2">
              <a:lnSpc>
                <a:spcPct val="90000"/>
              </a:lnSpc>
            </a:pPr>
            <a:r>
              <a:rPr lang="en-US" sz="2800" dirty="0"/>
              <a:t>Combined</a:t>
            </a:r>
          </a:p>
        </p:txBody>
      </p:sp>
    </p:spTree>
    <p:extLst>
      <p:ext uri="{BB962C8B-B14F-4D97-AF65-F5344CB8AC3E}">
        <p14:creationId xmlns:p14="http://schemas.microsoft.com/office/powerpoint/2010/main" val="13451798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 (cont.)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External</a:t>
            </a:r>
          </a:p>
          <a:p>
            <a:pPr lvl="1"/>
            <a:r>
              <a:rPr lang="en-US" sz="2800" dirty="0"/>
              <a:t>Comparative Information</a:t>
            </a:r>
          </a:p>
          <a:p>
            <a:pPr lvl="1"/>
            <a:r>
              <a:rPr lang="en-US" sz="2800" dirty="0"/>
              <a:t>Expert of Knowledge-based Information</a:t>
            </a:r>
          </a:p>
        </p:txBody>
      </p:sp>
    </p:spTree>
    <p:extLst>
      <p:ext uri="{BB962C8B-B14F-4D97-AF65-F5344CB8AC3E}">
        <p14:creationId xmlns:p14="http://schemas.microsoft.com/office/powerpoint/2010/main" val="15940132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 (cont.)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Internal Data and Information</a:t>
            </a:r>
          </a:p>
          <a:p>
            <a:pPr lvl="1"/>
            <a:r>
              <a:rPr lang="en-US" dirty="0" smtClean="0"/>
              <a:t>Comparative </a:t>
            </a:r>
            <a:r>
              <a:rPr lang="en-US" dirty="0"/>
              <a:t>Information</a:t>
            </a:r>
          </a:p>
          <a:p>
            <a:pPr lvl="1"/>
            <a:r>
              <a:rPr lang="en-US" dirty="0"/>
              <a:t>Expert of Knowledge-based Information</a:t>
            </a:r>
          </a:p>
        </p:txBody>
      </p:sp>
    </p:spTree>
    <p:extLst>
      <p:ext uri="{BB962C8B-B14F-4D97-AF65-F5344CB8AC3E}">
        <p14:creationId xmlns:p14="http://schemas.microsoft.com/office/powerpoint/2010/main" val="31888625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Health </a:t>
            </a:r>
            <a:r>
              <a:rPr lang="en-US" dirty="0"/>
              <a:t>Care </a:t>
            </a:r>
            <a:r>
              <a:rPr lang="en-US" dirty="0" smtClean="0"/>
              <a:t>Information Definitions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200" dirty="0" smtClean="0"/>
              <a:t>HIPAA (Adopted by the Joint Commission)</a:t>
            </a:r>
          </a:p>
          <a:p>
            <a:pPr lvl="1"/>
            <a:r>
              <a:rPr lang="en-US" sz="2800" dirty="0" smtClean="0"/>
              <a:t>Protected Health Information – Any format created by provider for health care purposes related to an individual</a:t>
            </a:r>
          </a:p>
          <a:p>
            <a:r>
              <a:rPr lang="en-US" sz="3600" dirty="0" smtClean="0"/>
              <a:t>National Health Information Technology</a:t>
            </a:r>
          </a:p>
          <a:p>
            <a:pPr lvl="1"/>
            <a:r>
              <a:rPr lang="en-US" sz="2800" dirty="0" smtClean="0"/>
              <a:t>Electronic medical record – electronic used within an organization</a:t>
            </a:r>
          </a:p>
          <a:p>
            <a:pPr lvl="1"/>
            <a:r>
              <a:rPr lang="en-US" dirty="0" smtClean="0"/>
              <a:t>Electronic health record – electronic used across organizations </a:t>
            </a:r>
          </a:p>
          <a:p>
            <a:pPr lvl="1"/>
            <a:r>
              <a:rPr lang="en-US" sz="2800" dirty="0" smtClean="0"/>
              <a:t>Personal health record –  electronic controlled by the individual</a:t>
            </a:r>
          </a:p>
          <a:p>
            <a:pPr lvl="1"/>
            <a:endParaRPr lang="en-US" sz="2800" dirty="0" smtClean="0"/>
          </a:p>
          <a:p>
            <a:pPr>
              <a:buFont typeface="Wingdings" pitchFamily="2" charset="2"/>
              <a:buNone/>
            </a:pPr>
            <a:endParaRPr lang="en-US" sz="3600" dirty="0"/>
          </a:p>
          <a:p>
            <a:pPr>
              <a:buFont typeface="Wingdings" pitchFamily="2" charset="2"/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841360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Types of Health Care </a:t>
            </a:r>
            <a:r>
              <a:rPr lang="en-US" dirty="0" smtClean="0"/>
              <a:t>Information Framework</a:t>
            </a:r>
            <a:endParaRPr lang="en-US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 smtClean="0"/>
              <a:t>Internal </a:t>
            </a:r>
            <a:r>
              <a:rPr lang="en-US" sz="3200" dirty="0"/>
              <a:t>Data/Information</a:t>
            </a:r>
          </a:p>
          <a:p>
            <a:pPr lvl="1"/>
            <a:r>
              <a:rPr lang="en-US" sz="3200" dirty="0"/>
              <a:t>Patient Encounter</a:t>
            </a:r>
          </a:p>
          <a:p>
            <a:pPr lvl="2"/>
            <a:r>
              <a:rPr lang="en-US" sz="2800" dirty="0"/>
              <a:t>Patient specific</a:t>
            </a:r>
          </a:p>
          <a:p>
            <a:pPr lvl="2"/>
            <a:r>
              <a:rPr lang="en-US" sz="2800" dirty="0"/>
              <a:t>Aggregate</a:t>
            </a:r>
          </a:p>
          <a:p>
            <a:pPr lvl="2"/>
            <a:r>
              <a:rPr lang="en-US" sz="2800" dirty="0"/>
              <a:t>Comparative</a:t>
            </a:r>
          </a:p>
          <a:p>
            <a:pPr lvl="1"/>
            <a:r>
              <a:rPr lang="en-US" sz="3200" dirty="0"/>
              <a:t>General </a:t>
            </a:r>
            <a:r>
              <a:rPr lang="en-US" sz="3200" dirty="0" smtClean="0"/>
              <a:t>Operations</a:t>
            </a:r>
          </a:p>
          <a:p>
            <a:r>
              <a:rPr lang="en-US" dirty="0"/>
              <a:t>External Data and Information</a:t>
            </a:r>
          </a:p>
          <a:p>
            <a:pPr lvl="2"/>
            <a:r>
              <a:rPr lang="en-US" sz="2800" dirty="0"/>
              <a:t>Comparative</a:t>
            </a:r>
          </a:p>
          <a:p>
            <a:pPr lvl="2"/>
            <a:r>
              <a:rPr lang="en-US" sz="2800" dirty="0"/>
              <a:t>Expert/Knowledge-based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2822811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Patient Encounter Data</a:t>
            </a:r>
          </a:p>
        </p:txBody>
      </p:sp>
      <p:graphicFrame>
        <p:nvGraphicFramePr>
          <p:cNvPr id="4" name="Group 6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4026960"/>
              </p:ext>
            </p:extLst>
          </p:nvPr>
        </p:nvGraphicFramePr>
        <p:xfrm>
          <a:off x="1447800" y="1295400"/>
          <a:ext cx="6096000" cy="5081950"/>
        </p:xfrm>
        <a:graphic>
          <a:graphicData uri="http://schemas.openxmlformats.org/drawingml/2006/table">
            <a:tbl>
              <a:tblPr/>
              <a:tblGrid>
                <a:gridCol w="2032000"/>
                <a:gridCol w="2032000"/>
                <a:gridCol w="2032000"/>
              </a:tblGrid>
              <a:tr h="69283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Primary Purpose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Type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Clinical 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Administrative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49892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Patient-Specific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Those items generally included as a part of the patient  medical record are in italics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Identification Sheet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Problem List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Medication Record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History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Physical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Progress Notes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Consultations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Physicians’ Orders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Imaging and X-ray results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Lab results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Immunization Record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Operative Report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Pathology Report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Discharge Summary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Diagnoses Codes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Procedure</a:t>
                      </a: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Codes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Identification Sheet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Consents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Authorizations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Pre-authorization 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Scheduling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Admission/Registration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Insurance Eligibility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Billing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Diagnoses Codes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Procedure Codes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151649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Aggregate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Disease Indexes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Specialized Registers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Outcomes Data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Statistical Reports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Trend Analysis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Ad hoc Reports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Cost Reports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Claims Denial Analysis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Staffing Analysis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Referral Analysis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Statistical Reports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Trend Analysis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Ad hoc Reports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2356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Patient Specific—Clinical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Purpose of Patient Records</a:t>
            </a:r>
          </a:p>
          <a:p>
            <a:pPr lvl="1"/>
            <a:r>
              <a:rPr lang="en-US" sz="2800" dirty="0"/>
              <a:t>Patient care</a:t>
            </a:r>
          </a:p>
          <a:p>
            <a:pPr lvl="1"/>
            <a:r>
              <a:rPr lang="en-US" sz="2800" dirty="0"/>
              <a:t>Communication</a:t>
            </a:r>
          </a:p>
          <a:p>
            <a:pPr lvl="1"/>
            <a:r>
              <a:rPr lang="en-US" sz="2800" dirty="0"/>
              <a:t>Legal documentation</a:t>
            </a:r>
          </a:p>
          <a:p>
            <a:pPr lvl="1"/>
            <a:r>
              <a:rPr lang="en-US" sz="2800" dirty="0"/>
              <a:t>Billing and Reimbursement</a:t>
            </a:r>
          </a:p>
          <a:p>
            <a:pPr lvl="1"/>
            <a:r>
              <a:rPr lang="en-US" sz="2800" dirty="0"/>
              <a:t>Research and Quality </a:t>
            </a:r>
            <a:r>
              <a:rPr lang="en-US" sz="2800" dirty="0" smtClean="0"/>
              <a:t>Management</a:t>
            </a:r>
          </a:p>
          <a:p>
            <a:pPr lvl="1"/>
            <a:r>
              <a:rPr lang="en-US" dirty="0" smtClean="0"/>
              <a:t>Population Health</a:t>
            </a:r>
            <a:endParaRPr lang="en-US" sz="2800" dirty="0"/>
          </a:p>
          <a:p>
            <a:pPr lvl="2">
              <a:buFont typeface="Wingdings" pitchFamily="2" charset="2"/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424310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Patient Specific—Clinical </a:t>
            </a:r>
            <a:endParaRPr lang="en-US" sz="180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Content of Patient Records </a:t>
            </a:r>
            <a:r>
              <a:rPr lang="en-US" sz="2000" dirty="0"/>
              <a:t>(</a:t>
            </a:r>
            <a:r>
              <a:rPr lang="en-US" sz="2000" dirty="0" err="1"/>
              <a:t>myPHR</a:t>
            </a:r>
            <a:r>
              <a:rPr lang="en-US" sz="2000" dirty="0"/>
              <a:t>, </a:t>
            </a:r>
            <a:r>
              <a:rPr lang="en-US" sz="2000" dirty="0" smtClean="0"/>
              <a:t>2012)</a:t>
            </a:r>
            <a:endParaRPr lang="en-US" sz="3600" dirty="0"/>
          </a:p>
          <a:p>
            <a:pPr lvl="1"/>
            <a:r>
              <a:rPr lang="en-US" sz="2800" dirty="0"/>
              <a:t>Identification </a:t>
            </a:r>
            <a:r>
              <a:rPr lang="en-US" sz="2800" dirty="0" smtClean="0"/>
              <a:t>Form</a:t>
            </a:r>
            <a:endParaRPr lang="en-US" sz="2800" dirty="0"/>
          </a:p>
          <a:p>
            <a:pPr lvl="1"/>
            <a:r>
              <a:rPr lang="en-US" sz="2800" dirty="0"/>
              <a:t>Problem List</a:t>
            </a:r>
          </a:p>
          <a:p>
            <a:pPr lvl="1"/>
            <a:r>
              <a:rPr lang="en-US" sz="2800" dirty="0"/>
              <a:t>Medication Record</a:t>
            </a:r>
          </a:p>
          <a:p>
            <a:pPr lvl="1"/>
            <a:r>
              <a:rPr lang="en-US" sz="2800" dirty="0"/>
              <a:t>History and Physical</a:t>
            </a:r>
          </a:p>
          <a:p>
            <a:pPr lvl="1"/>
            <a:r>
              <a:rPr lang="en-US" sz="2800" dirty="0"/>
              <a:t>Progress Notes</a:t>
            </a:r>
          </a:p>
          <a:p>
            <a:pPr lvl="1"/>
            <a:r>
              <a:rPr lang="en-US" sz="2800" dirty="0" smtClean="0"/>
              <a:t>Consultation</a:t>
            </a:r>
          </a:p>
          <a:p>
            <a:pPr lvl="1"/>
            <a:r>
              <a:rPr lang="en-US" dirty="0" smtClean="0"/>
              <a:t>Physician's Orders</a:t>
            </a:r>
            <a:endParaRPr lang="en-US" sz="2800" dirty="0"/>
          </a:p>
          <a:p>
            <a:pPr lvl="1">
              <a:buFont typeface="Wingdings" pitchFamily="2" charset="2"/>
              <a:buNone/>
            </a:pPr>
            <a:endParaRPr lang="en-US" sz="2800" dirty="0"/>
          </a:p>
          <a:p>
            <a:pPr lvl="1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560250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351</TotalTime>
  <Words>720</Words>
  <Application>Microsoft Office PowerPoint</Application>
  <PresentationFormat>On-screen Show (4:3)</PresentationFormat>
  <Paragraphs>253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3" baseType="lpstr">
      <vt:lpstr>Arial</vt:lpstr>
      <vt:lpstr>Calibri</vt:lpstr>
      <vt:lpstr>Calisto MT</vt:lpstr>
      <vt:lpstr>Times New Roman</vt:lpstr>
      <vt:lpstr>Wingdings</vt:lpstr>
      <vt:lpstr>Office Theme</vt:lpstr>
      <vt:lpstr>PowerPoint Presentation</vt:lpstr>
      <vt:lpstr>Learning Objectives</vt:lpstr>
      <vt:lpstr>Outline</vt:lpstr>
      <vt:lpstr>Outline (cont.)</vt:lpstr>
      <vt:lpstr>Health Care Information Definitions</vt:lpstr>
      <vt:lpstr>Types of Health Care Information Framework</vt:lpstr>
      <vt:lpstr>Patient Encounter Data</vt:lpstr>
      <vt:lpstr>Patient Specific—Clinical</vt:lpstr>
      <vt:lpstr>Patient Specific—Clinical </vt:lpstr>
      <vt:lpstr>Patient Specific--Clinical</vt:lpstr>
      <vt:lpstr>Example Progress Note</vt:lpstr>
      <vt:lpstr>Example Lab Report</vt:lpstr>
      <vt:lpstr>Organization of Record Content</vt:lpstr>
      <vt:lpstr>Example Problem List</vt:lpstr>
      <vt:lpstr>Patient Specific—Clinical</vt:lpstr>
      <vt:lpstr>Patient Specific—Clinical</vt:lpstr>
      <vt:lpstr>Patient Specific—Administrative</vt:lpstr>
      <vt:lpstr>UB-04</vt:lpstr>
      <vt:lpstr>CMS 1500</vt:lpstr>
      <vt:lpstr>Uniform Hospital Discharge Data Set Elements Journal of AHIMA 72, no.10 (2001). </vt:lpstr>
      <vt:lpstr>Patient Specific—Combined</vt:lpstr>
      <vt:lpstr>ICD 10-CM &amp; PCS</vt:lpstr>
      <vt:lpstr>CPT</vt:lpstr>
      <vt:lpstr>Patient Specific—Combined</vt:lpstr>
      <vt:lpstr>Aggregate—Clinical</vt:lpstr>
      <vt:lpstr>Sample Diabetes Query</vt:lpstr>
      <vt:lpstr>Aggregate—Administrative</vt:lpstr>
      <vt:lpstr>Aggregate—Combined</vt:lpstr>
      <vt:lpstr>Comparative Data Uses</vt:lpstr>
      <vt:lpstr>Comparative Data Sources</vt:lpstr>
      <vt:lpstr>Example Dartmouth Atlas</vt:lpstr>
      <vt:lpstr>Comparative Data Sources</vt:lpstr>
      <vt:lpstr>Example NCQA Report Card</vt:lpstr>
      <vt:lpstr>Example CMS Hospital Compare</vt:lpstr>
      <vt:lpstr>Expert of Knowledge-based</vt:lpstr>
      <vt:lpstr>Summary</vt:lpstr>
      <vt:lpstr>Summary (cont.)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Training Laptop</dc:creator>
  <cp:lastModifiedBy>Ferreira</cp:lastModifiedBy>
  <cp:revision>35</cp:revision>
  <dcterms:created xsi:type="dcterms:W3CDTF">2013-05-29T17:50:42Z</dcterms:created>
  <dcterms:modified xsi:type="dcterms:W3CDTF">2014-12-01T20:28:47Z</dcterms:modified>
</cp:coreProperties>
</file>