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93" r:id="rId13"/>
    <p:sldId id="294" r:id="rId14"/>
    <p:sldId id="268" r:id="rId15"/>
    <p:sldId id="271" r:id="rId16"/>
    <p:sldId id="272" r:id="rId17"/>
    <p:sldId id="274" r:id="rId18"/>
    <p:sldId id="275" r:id="rId19"/>
    <p:sldId id="295" r:id="rId20"/>
    <p:sldId id="276" r:id="rId21"/>
    <p:sldId id="278" r:id="rId22"/>
    <p:sldId id="296" r:id="rId23"/>
    <p:sldId id="279" r:id="rId24"/>
    <p:sldId id="297" r:id="rId25"/>
    <p:sldId id="281" r:id="rId26"/>
    <p:sldId id="282" r:id="rId27"/>
    <p:sldId id="283" r:id="rId28"/>
    <p:sldId id="285" r:id="rId29"/>
    <p:sldId id="286" r:id="rId30"/>
    <p:sldId id="287" r:id="rId31"/>
    <p:sldId id="298" r:id="rId32"/>
    <p:sldId id="299" r:id="rId33"/>
    <p:sldId id="288" r:id="rId34"/>
    <p:sldId id="289" r:id="rId35"/>
    <p:sldId id="290" r:id="rId36"/>
    <p:sldId id="300" r:id="rId37"/>
    <p:sldId id="291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qa.org/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aahc.org/" TargetMode="External"/><Relationship Id="rId2" Type="http://schemas.openxmlformats.org/officeDocument/2006/relationships/hyperlink" Target="http://www.carf.org/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4000" b="1" dirty="0" smtClean="0"/>
              <a:t>Chapter Three</a:t>
            </a:r>
          </a:p>
          <a:p>
            <a:r>
              <a:rPr lang="en-US" sz="14400" dirty="0" smtClean="0"/>
              <a:t>Health Care Information Regulations, Laws and Standards</a:t>
            </a:r>
            <a:endParaRPr lang="en-US" sz="14400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</a:t>
            </a:r>
            <a:r>
              <a:rPr lang="en-US" dirty="0" err="1" smtClean="0"/>
              <a:t>Jommission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(www.jointcommission.org</a:t>
            </a:r>
            <a:r>
              <a:rPr lang="en-US" dirty="0"/>
              <a:t>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Accreditation decisions</a:t>
            </a:r>
          </a:p>
          <a:p>
            <a:pPr lvl="1"/>
            <a:r>
              <a:rPr lang="en-US" dirty="0"/>
              <a:t>Preliminary accreditation</a:t>
            </a:r>
          </a:p>
          <a:p>
            <a:pPr lvl="1"/>
            <a:r>
              <a:rPr lang="en-US" sz="2800" dirty="0" smtClean="0"/>
              <a:t>Accredited</a:t>
            </a:r>
            <a:endParaRPr lang="en-US" sz="2800" dirty="0"/>
          </a:p>
          <a:p>
            <a:pPr lvl="1"/>
            <a:r>
              <a:rPr lang="en-US" sz="2800" dirty="0" smtClean="0"/>
              <a:t>Accreditation with follow-up survey</a:t>
            </a:r>
            <a:endParaRPr lang="en-US" sz="2800" dirty="0"/>
          </a:p>
          <a:p>
            <a:pPr lvl="1"/>
            <a:r>
              <a:rPr lang="en-US" sz="2800" dirty="0" smtClean="0"/>
              <a:t>Contingent accreditation</a:t>
            </a:r>
            <a:endParaRPr lang="en-US" sz="2800" dirty="0"/>
          </a:p>
          <a:p>
            <a:pPr lvl="1"/>
            <a:r>
              <a:rPr lang="en-US" sz="2800" dirty="0"/>
              <a:t>Preliminary denial of accreditation</a:t>
            </a:r>
          </a:p>
          <a:p>
            <a:pPr lvl="1"/>
            <a:r>
              <a:rPr lang="en-US" sz="2800" dirty="0"/>
              <a:t>Denial of </a:t>
            </a:r>
            <a:r>
              <a:rPr lang="en-US" sz="2800" dirty="0" smtClean="0"/>
              <a:t>accreditation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3736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Commission </a:t>
            </a:r>
            <a:r>
              <a:rPr lang="en-US" dirty="0"/>
              <a:t>(</a:t>
            </a:r>
            <a:r>
              <a:rPr lang="en-US" dirty="0" smtClean="0"/>
              <a:t>www.jointcommission.org</a:t>
            </a:r>
            <a:r>
              <a:rPr lang="en-US" dirty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Emphasis on health care information and documentation of care</a:t>
            </a:r>
          </a:p>
          <a:p>
            <a:pPr marL="530352" lvl="2"/>
            <a:r>
              <a:rPr lang="en-US" sz="2600" dirty="0"/>
              <a:t>~150 JCAHO hospital standards are scored on patient medical record </a:t>
            </a:r>
            <a:r>
              <a:rPr lang="en-US" sz="2600" dirty="0" smtClean="0"/>
              <a:t>alone</a:t>
            </a:r>
          </a:p>
          <a:p>
            <a:pPr marL="130302" lvl="1"/>
            <a:r>
              <a:rPr lang="en-US" sz="3000" dirty="0" smtClean="0"/>
              <a:t>In 2009 established two chapters from previous Information Management chapter</a:t>
            </a:r>
          </a:p>
          <a:p>
            <a:pPr marL="530352" lvl="2"/>
            <a:r>
              <a:rPr lang="en-US" sz="2600" dirty="0" smtClean="0"/>
              <a:t>Record of Care, Treatment and Services (RC)</a:t>
            </a:r>
          </a:p>
          <a:p>
            <a:pPr marL="530352" lvl="2"/>
            <a:r>
              <a:rPr lang="en-US" sz="2600" dirty="0" smtClean="0"/>
              <a:t>Information Management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30057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Commission RC Standards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/>
            <a:r>
              <a:rPr lang="en-US" sz="2600" dirty="0" smtClean="0"/>
              <a:t>Maintain complete and accurate medical records for each patient</a:t>
            </a:r>
          </a:p>
          <a:p>
            <a:pPr marL="274320"/>
            <a:r>
              <a:rPr lang="en-US" sz="2600" dirty="0" smtClean="0"/>
              <a:t>Ensure entries are authenticated appropriately</a:t>
            </a:r>
          </a:p>
          <a:p>
            <a:pPr marL="274320"/>
            <a:r>
              <a:rPr lang="en-US" sz="2600" dirty="0" smtClean="0"/>
              <a:t>Ensure documentation is timely</a:t>
            </a:r>
          </a:p>
          <a:p>
            <a:pPr marL="274320"/>
            <a:r>
              <a:rPr lang="en-US" sz="2600" dirty="0" smtClean="0"/>
              <a:t>Audit medical records</a:t>
            </a:r>
          </a:p>
          <a:p>
            <a:pPr marL="274320"/>
            <a:r>
              <a:rPr lang="en-US" sz="2600" dirty="0" smtClean="0"/>
              <a:t>Retain medical records according to law</a:t>
            </a:r>
          </a:p>
          <a:p>
            <a:pPr marL="274320"/>
            <a:r>
              <a:rPr lang="en-US" sz="2600" dirty="0" smtClean="0"/>
              <a:t>Ensure medical records contain information that “reflects the patient’s care, treatment and services”</a:t>
            </a:r>
          </a:p>
          <a:p>
            <a:pPr marL="274320"/>
            <a:r>
              <a:rPr lang="en-US" sz="2600" dirty="0" smtClean="0"/>
              <a:t>Ensure medical records reflect operative and high risk procedures; sedation and anesthesia</a:t>
            </a:r>
          </a:p>
          <a:p>
            <a:pPr marL="274320"/>
            <a:r>
              <a:rPr lang="en-US" sz="2600" dirty="0" smtClean="0"/>
              <a:t>Ensure documentation of use of restraints and seclusion</a:t>
            </a:r>
          </a:p>
          <a:p>
            <a:pPr marL="274320"/>
            <a:r>
              <a:rPr lang="en-US" sz="2600" dirty="0" smtClean="0"/>
              <a:t>Ensure ambulatory records contain a summary list</a:t>
            </a:r>
          </a:p>
          <a:p>
            <a:pPr marL="274320"/>
            <a:r>
              <a:rPr lang="en-US" sz="2600" dirty="0" smtClean="0"/>
              <a:t>Ensure qualified staff receive and record verbal orders</a:t>
            </a:r>
          </a:p>
          <a:p>
            <a:pPr marL="274320"/>
            <a:r>
              <a:rPr lang="en-US" sz="2600" dirty="0" smtClean="0"/>
              <a:t>Document specific discharge information for each patient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9605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Commission RC Standards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4400" dirty="0" smtClean="0"/>
              <a:t>RC Standards apply whether the organization uses electronic, paper or combination health records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9521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Commission </a:t>
            </a:r>
            <a:br>
              <a:rPr lang="en-US" dirty="0" smtClean="0"/>
            </a:br>
            <a:r>
              <a:rPr lang="en-US" dirty="0" smtClean="0"/>
              <a:t>Information </a:t>
            </a:r>
            <a:r>
              <a:rPr lang="en-US" dirty="0"/>
              <a:t>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 </a:t>
            </a:r>
            <a:r>
              <a:rPr lang="en-US" sz="3600" dirty="0" smtClean="0"/>
              <a:t>Information is a resource that must be managed like any other resource within the health care organization</a:t>
            </a:r>
          </a:p>
          <a:p>
            <a:pPr marL="274320"/>
            <a:r>
              <a:rPr lang="en-US" dirty="0" smtClean="0"/>
              <a:t>IM </a:t>
            </a:r>
            <a:r>
              <a:rPr lang="en-US" dirty="0"/>
              <a:t>standards relate to</a:t>
            </a:r>
          </a:p>
          <a:p>
            <a:pPr marL="530352" lvl="2"/>
            <a:r>
              <a:rPr lang="en-US" sz="2800" dirty="0"/>
              <a:t>IM planning</a:t>
            </a:r>
          </a:p>
          <a:p>
            <a:pPr marL="530352" lvl="2"/>
            <a:r>
              <a:rPr lang="en-US" sz="2800" dirty="0"/>
              <a:t>IM processes</a:t>
            </a:r>
          </a:p>
          <a:p>
            <a:pPr marL="530352" lvl="2"/>
            <a:r>
              <a:rPr lang="en-US" sz="2800" dirty="0" smtClean="0"/>
              <a:t>Privacy, security, and integrity</a:t>
            </a:r>
            <a:endParaRPr lang="en-US" sz="2800" dirty="0"/>
          </a:p>
          <a:p>
            <a:pPr marL="530352" lvl="2"/>
            <a:r>
              <a:rPr lang="en-US" sz="2800" dirty="0"/>
              <a:t>Data collection, </a:t>
            </a:r>
            <a:r>
              <a:rPr lang="en-US" sz="2800" dirty="0" smtClean="0"/>
              <a:t>retrieval, dissemination, and transmission</a:t>
            </a:r>
            <a:endParaRPr lang="en-US" sz="2800" dirty="0"/>
          </a:p>
          <a:p>
            <a:pPr marL="530352" lvl="2"/>
            <a:r>
              <a:rPr lang="en-US" sz="2800" dirty="0" smtClean="0"/>
              <a:t>Information-based </a:t>
            </a:r>
            <a:r>
              <a:rPr lang="en-US" sz="2800" dirty="0"/>
              <a:t>decision making</a:t>
            </a:r>
          </a:p>
          <a:p>
            <a:pPr marL="530352" lvl="2"/>
            <a:r>
              <a:rPr lang="en-US" sz="2800" dirty="0" smtClean="0"/>
              <a:t>Accuracy</a:t>
            </a: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432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NCQA (www.ncqa.org)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National Committee for Quality </a:t>
            </a:r>
            <a:r>
              <a:rPr lang="en-US" sz="3600" dirty="0" smtClean="0"/>
              <a:t>Assurance</a:t>
            </a:r>
            <a:endParaRPr lang="en-US" sz="3600" dirty="0"/>
          </a:p>
          <a:p>
            <a:pPr marL="530352" lvl="2"/>
            <a:r>
              <a:rPr lang="en-US" sz="3600" dirty="0"/>
              <a:t>Accreditation of </a:t>
            </a:r>
            <a:r>
              <a:rPr lang="en-US" sz="3600" dirty="0" smtClean="0"/>
              <a:t>health plans and managed </a:t>
            </a:r>
            <a:r>
              <a:rPr lang="en-US" sz="3600" dirty="0"/>
              <a:t>care organizations </a:t>
            </a:r>
            <a:endParaRPr lang="en-US" sz="3600" dirty="0" smtClean="0"/>
          </a:p>
          <a:p>
            <a:pPr marL="530352" lvl="2"/>
            <a:r>
              <a:rPr lang="en-US" sz="3600" dirty="0" smtClean="0"/>
              <a:t>HEDIS and measuring quality </a:t>
            </a:r>
            <a:r>
              <a:rPr lang="en-US" sz="3600" dirty="0"/>
              <a:t>(chapter 1</a:t>
            </a:r>
            <a:r>
              <a:rPr lang="en-US" sz="3600" dirty="0" smtClean="0"/>
              <a:t>)</a:t>
            </a:r>
          </a:p>
          <a:p>
            <a:pPr marL="530352" lvl="2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1223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NCQA (www.ncqa.org)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/>
            <a:r>
              <a:rPr lang="en-US" sz="3600" dirty="0"/>
              <a:t>Began accrediting MCOs in 1991</a:t>
            </a:r>
          </a:p>
          <a:p>
            <a:pPr marL="274320"/>
            <a:r>
              <a:rPr lang="en-US" sz="3600" dirty="0" smtClean="0"/>
              <a:t>Voluntary process</a:t>
            </a:r>
          </a:p>
          <a:p>
            <a:pPr marL="274320"/>
            <a:r>
              <a:rPr lang="en-US" sz="3600" dirty="0" smtClean="0"/>
              <a:t>Accreditation requirements are published at </a:t>
            </a:r>
            <a:r>
              <a:rPr lang="en-US" sz="3600" dirty="0" smtClean="0">
                <a:hlinkClick r:id="rId2"/>
              </a:rPr>
              <a:t>www.ncqa.org</a:t>
            </a:r>
            <a:endParaRPr lang="en-US" sz="3600" dirty="0" smtClean="0"/>
          </a:p>
          <a:p>
            <a:pPr marL="274320"/>
            <a:r>
              <a:rPr lang="en-US" sz="3600" dirty="0" smtClean="0"/>
              <a:t>Accreditation surveys by teams of health care providers</a:t>
            </a:r>
          </a:p>
          <a:p>
            <a:pPr marL="274320"/>
            <a:r>
              <a:rPr lang="en-US" sz="3600" dirty="0" smtClean="0"/>
              <a:t>Surveys rely heavily on data including HEDIS measures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5276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NCQA (www.ncqa.org)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Assigns one of five accreditation levels</a:t>
            </a:r>
          </a:p>
          <a:p>
            <a:pPr lvl="1"/>
            <a:r>
              <a:rPr lang="en-US" sz="3600" dirty="0"/>
              <a:t>Excellent</a:t>
            </a:r>
          </a:p>
          <a:p>
            <a:pPr lvl="1"/>
            <a:r>
              <a:rPr lang="en-US" sz="3600" dirty="0"/>
              <a:t>Commendable</a:t>
            </a:r>
          </a:p>
          <a:p>
            <a:pPr lvl="1"/>
            <a:r>
              <a:rPr lang="en-US" sz="3600" dirty="0"/>
              <a:t>Accredited</a:t>
            </a:r>
          </a:p>
          <a:p>
            <a:pPr lvl="1"/>
            <a:r>
              <a:rPr lang="en-US" sz="3600" dirty="0"/>
              <a:t>Provisional</a:t>
            </a:r>
          </a:p>
          <a:p>
            <a:pPr lvl="1"/>
            <a:r>
              <a:rPr lang="en-US" sz="3600" dirty="0"/>
              <a:t>Denied</a:t>
            </a:r>
          </a:p>
        </p:txBody>
      </p:sp>
    </p:spTree>
    <p:extLst>
      <p:ext uri="{BB962C8B-B14F-4D97-AF65-F5344CB8AC3E}">
        <p14:creationId xmlns:p14="http://schemas.microsoft.com/office/powerpoint/2010/main" val="65466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Accrediting Bodies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lnSpc>
                <a:spcPct val="90000"/>
              </a:lnSpc>
            </a:pPr>
            <a:r>
              <a:rPr lang="en-US" sz="3600" dirty="0" smtClean="0"/>
              <a:t>Commission </a:t>
            </a:r>
            <a:r>
              <a:rPr lang="en-US" sz="3600" dirty="0"/>
              <a:t>of Accreditation of Rehabilitation Facilities (CARF)</a:t>
            </a:r>
          </a:p>
          <a:p>
            <a:pPr marL="530352" lvl="2">
              <a:lnSpc>
                <a:spcPct val="90000"/>
              </a:lnSpc>
            </a:pPr>
            <a:r>
              <a:rPr lang="en-US" sz="2800" dirty="0">
                <a:hlinkClick r:id="rId2"/>
              </a:rPr>
              <a:t>www.carf.org</a:t>
            </a:r>
            <a:endParaRPr lang="en-US" sz="2800" dirty="0"/>
          </a:p>
          <a:p>
            <a:pPr marL="274320">
              <a:lnSpc>
                <a:spcPct val="90000"/>
              </a:lnSpc>
            </a:pPr>
            <a:r>
              <a:rPr lang="en-US" sz="3600" dirty="0"/>
              <a:t>Accreditation Association for Ambulatory Health Care (AAAHC)</a:t>
            </a:r>
          </a:p>
          <a:p>
            <a:pPr marL="530352" lvl="2">
              <a:lnSpc>
                <a:spcPct val="90000"/>
              </a:lnSpc>
            </a:pPr>
            <a:r>
              <a:rPr lang="en-US" sz="2800" dirty="0">
                <a:hlinkClick r:id="rId3"/>
              </a:rPr>
              <a:t>www.aaahc.org</a:t>
            </a:r>
            <a:endParaRPr lang="en-US" sz="2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0628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Safety Organizations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lnSpc>
                <a:spcPct val="90000"/>
              </a:lnSpc>
            </a:pPr>
            <a:r>
              <a:rPr lang="en-US" sz="3600" dirty="0" smtClean="0"/>
              <a:t>Established by Patient Safety and Quality Improvement Act of 2005 (Patient Safety Act) and implemented in 2009</a:t>
            </a:r>
          </a:p>
          <a:p>
            <a:pPr marL="274320">
              <a:lnSpc>
                <a:spcPct val="90000"/>
              </a:lnSpc>
            </a:pPr>
            <a:r>
              <a:rPr lang="en-US" sz="3600" dirty="0" smtClean="0"/>
              <a:t>Responsible for collection and analysis of voluntarily submitted health information</a:t>
            </a:r>
          </a:p>
          <a:p>
            <a:pPr marL="274320">
              <a:lnSpc>
                <a:spcPct val="90000"/>
              </a:lnSpc>
            </a:pPr>
            <a:r>
              <a:rPr lang="en-US" sz="3600" dirty="0" smtClean="0"/>
              <a:t>Tracks patient safety trends and provides feedback to providers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9999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/>
            <a:r>
              <a:rPr lang="en-US" dirty="0" smtClean="0"/>
              <a:t>Discuss how accreditation, facility licensure, and certification influence the information needs of health care facilities.</a:t>
            </a:r>
          </a:p>
          <a:p>
            <a:pPr marL="274320"/>
            <a:r>
              <a:rPr lang="en-US" dirty="0" smtClean="0"/>
              <a:t>Identify and differentiate among major health care accrediting bodies.</a:t>
            </a:r>
          </a:p>
          <a:p>
            <a:pPr marL="274320"/>
            <a:r>
              <a:rPr lang="en-US" dirty="0" smtClean="0"/>
              <a:t>Understand and manage the impact of the health record as a legal document.</a:t>
            </a:r>
          </a:p>
          <a:p>
            <a:pPr marL="274320"/>
            <a:r>
              <a:rPr lang="en-US" dirty="0" smtClean="0"/>
              <a:t>Discuss the HIPAA privacy regulations and their relevance to health care organizations and consumers.</a:t>
            </a:r>
          </a:p>
          <a:p>
            <a:pPr marL="274320"/>
            <a:r>
              <a:rPr lang="en-US" dirty="0" smtClean="0"/>
              <a:t>Describe the laws, regulations, and standards that govern patient confidentiality.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57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Health Record as a Legal Document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the </a:t>
            </a:r>
            <a:r>
              <a:rPr lang="en-US" sz="3600" dirty="0" smtClean="0"/>
              <a:t>Legal </a:t>
            </a:r>
            <a:r>
              <a:rPr lang="en-US" sz="3600" dirty="0"/>
              <a:t>Health Record?</a:t>
            </a:r>
          </a:p>
          <a:p>
            <a:pPr lvl="1"/>
            <a:r>
              <a:rPr lang="en-US" sz="3200" dirty="0"/>
              <a:t>No simple answer in the electronic environment</a:t>
            </a:r>
          </a:p>
          <a:p>
            <a:pPr lvl="1"/>
            <a:r>
              <a:rPr lang="en-US" sz="3200" dirty="0"/>
              <a:t>State and Federal laws are being </a:t>
            </a:r>
            <a:r>
              <a:rPr lang="en-US" sz="3200" dirty="0" smtClean="0"/>
              <a:t>modified</a:t>
            </a:r>
          </a:p>
          <a:p>
            <a:pPr lvl="1"/>
            <a:r>
              <a:rPr lang="en-US" sz="3200" dirty="0" smtClean="0"/>
              <a:t>Organizations have an obligation to clearly define the components of the LHR</a:t>
            </a:r>
            <a:endParaRPr lang="en-US" sz="3200" dirty="0"/>
          </a:p>
          <a:p>
            <a:pPr lvl="1"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767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Health Record as a Legal Document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AHIMA </a:t>
            </a:r>
            <a:r>
              <a:rPr lang="en-US" sz="3600" dirty="0" smtClean="0"/>
              <a:t>recommends organizations completed a “health record matrix” outlining:</a:t>
            </a:r>
          </a:p>
          <a:p>
            <a:pPr marL="674370" lvl="1"/>
            <a:r>
              <a:rPr lang="en-US" sz="2400" dirty="0" smtClean="0"/>
              <a:t>Type and name of components</a:t>
            </a:r>
          </a:p>
          <a:p>
            <a:pPr marL="674370" lvl="1"/>
            <a:r>
              <a:rPr lang="en-US" sz="2400" dirty="0" smtClean="0"/>
              <a:t>Primary source</a:t>
            </a:r>
          </a:p>
          <a:p>
            <a:pPr marL="674370" lvl="1"/>
            <a:r>
              <a:rPr lang="en-US" sz="2400" dirty="0" smtClean="0"/>
              <a:t>System start date</a:t>
            </a:r>
          </a:p>
          <a:p>
            <a:pPr marL="674370" lvl="1"/>
            <a:r>
              <a:rPr lang="en-US" sz="2400" dirty="0" smtClean="0"/>
              <a:t>Location for legal purposes</a:t>
            </a:r>
          </a:p>
          <a:p>
            <a:pPr marL="674370" lvl="1"/>
            <a:r>
              <a:rPr lang="en-US" sz="2400" dirty="0" smtClean="0"/>
              <a:t>Whether or not it is part of the LHR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0610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Health Record as a Legal Document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 smtClean="0"/>
              <a:t>LHR generally…</a:t>
            </a:r>
          </a:p>
          <a:p>
            <a:pPr marL="674370" lvl="1"/>
            <a:r>
              <a:rPr lang="en-US" dirty="0" smtClean="0"/>
              <a:t>Will include all components of the clinical record</a:t>
            </a:r>
          </a:p>
          <a:p>
            <a:pPr marL="674370" lvl="1"/>
            <a:r>
              <a:rPr lang="en-US" dirty="0" smtClean="0"/>
              <a:t>Will include patient identifiable source clinical data, e.g. X-rays, fetal strips, images</a:t>
            </a:r>
          </a:p>
          <a:p>
            <a:pPr marL="674370" lvl="1"/>
            <a:r>
              <a:rPr lang="en-US" dirty="0" smtClean="0"/>
              <a:t>May include records from other providers may or may not be included</a:t>
            </a:r>
          </a:p>
          <a:p>
            <a:pPr marL="674370" lvl="1"/>
            <a:r>
              <a:rPr lang="en-US" dirty="0" smtClean="0"/>
              <a:t>Will not include administrative records, e.g. committee, encounter forms</a:t>
            </a:r>
          </a:p>
        </p:txBody>
      </p:sp>
    </p:spTree>
    <p:extLst>
      <p:ext uri="{BB962C8B-B14F-4D97-AF65-F5344CB8AC3E}">
        <p14:creationId xmlns:p14="http://schemas.microsoft.com/office/powerpoint/2010/main" val="347665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Retention of Health Records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/>
            <a:r>
              <a:rPr lang="en-US" sz="3600" dirty="0"/>
              <a:t>Most states have retention requirements</a:t>
            </a:r>
          </a:p>
          <a:p>
            <a:pPr marL="274320"/>
            <a:r>
              <a:rPr lang="en-US" sz="3600" dirty="0"/>
              <a:t>When no state requirements retain records</a:t>
            </a:r>
          </a:p>
          <a:p>
            <a:pPr marL="530352" lvl="2"/>
            <a:r>
              <a:rPr lang="en-US" sz="2600" dirty="0"/>
              <a:t>At least as long as the statute of </a:t>
            </a:r>
            <a:r>
              <a:rPr lang="en-US" sz="2600" dirty="0" smtClean="0"/>
              <a:t>limitations or other regulations</a:t>
            </a:r>
            <a:endParaRPr lang="en-US" sz="2600" dirty="0"/>
          </a:p>
          <a:p>
            <a:pPr marL="530352" lvl="2"/>
            <a:r>
              <a:rPr lang="en-US" sz="2600" dirty="0"/>
              <a:t>For minors, until the age of majority (defined by the state</a:t>
            </a:r>
            <a:r>
              <a:rPr lang="en-US" sz="2600" dirty="0" smtClean="0"/>
              <a:t>)</a:t>
            </a:r>
          </a:p>
          <a:p>
            <a:pPr marL="0" indent="-555498"/>
            <a:r>
              <a:rPr lang="en-US" sz="3400" dirty="0" smtClean="0"/>
              <a:t>AHIMA (2011) recommends 10 years for adults; age of majority plus statute of limitations for children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893838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Destruction </a:t>
            </a:r>
            <a:r>
              <a:rPr lang="en-US" dirty="0"/>
              <a:t>of Health Records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 smtClean="0"/>
              <a:t>Some states have guidelines or requirements for destroying LHRs</a:t>
            </a:r>
            <a:endParaRPr lang="en-US" sz="3600" dirty="0"/>
          </a:p>
          <a:p>
            <a:pPr marL="274320"/>
            <a:r>
              <a:rPr lang="en-US" sz="3600" dirty="0" smtClean="0"/>
              <a:t>AHIMA (2011) has developed guidelines</a:t>
            </a:r>
          </a:p>
          <a:p>
            <a:pPr marL="674370" lvl="1"/>
            <a:r>
              <a:rPr lang="en-US" dirty="0" smtClean="0"/>
              <a:t>Destroy records so there is no possibility of reconstruction, e.g. burn, shred or pulverize paper; degauss computerize data</a:t>
            </a:r>
          </a:p>
          <a:p>
            <a:pPr marL="674370" lvl="1"/>
            <a:r>
              <a:rPr lang="en-US" dirty="0" smtClean="0"/>
              <a:t>Document the destruction completely</a:t>
            </a:r>
          </a:p>
        </p:txBody>
      </p:sp>
    </p:spTree>
    <p:extLst>
      <p:ext uri="{BB962C8B-B14F-4D97-AF65-F5344CB8AC3E}">
        <p14:creationId xmlns:p14="http://schemas.microsoft.com/office/powerpoint/2010/main" val="4072792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Authentication of Health Information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and federal laws and accreditation standards require that health record entries be authenticated</a:t>
            </a:r>
          </a:p>
          <a:p>
            <a:r>
              <a:rPr lang="en-US" dirty="0" smtClean="0"/>
              <a:t>Authentication generally may be by handwritten or electronic signature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4655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and Confidentiality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200" dirty="0"/>
              <a:t>Privacy—individual's right to be left alone</a:t>
            </a:r>
          </a:p>
          <a:p>
            <a:pPr lvl="1"/>
            <a:r>
              <a:rPr lang="en-US" sz="2400" dirty="0"/>
              <a:t>In health care—the right to limit access to health care information</a:t>
            </a:r>
          </a:p>
          <a:p>
            <a:pPr marL="274320"/>
            <a:r>
              <a:rPr lang="en-US" sz="3200" dirty="0"/>
              <a:t>Confidentiality—the expectation that information will only be used for its intended purpose</a:t>
            </a:r>
          </a:p>
          <a:p>
            <a:pPr lvl="1"/>
            <a:r>
              <a:rPr lang="en-US" sz="2400" dirty="0"/>
              <a:t>Confidentiality relies on trust</a:t>
            </a:r>
          </a:p>
        </p:txBody>
      </p:sp>
    </p:spTree>
    <p:extLst>
      <p:ext uri="{BB962C8B-B14F-4D97-AF65-F5344CB8AC3E}">
        <p14:creationId xmlns:p14="http://schemas.microsoft.com/office/powerpoint/2010/main" val="2692438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 and Confidentiality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Pre-HIPAA</a:t>
            </a:r>
          </a:p>
          <a:p>
            <a:pPr lvl="1"/>
            <a:r>
              <a:rPr lang="en-US" sz="2800"/>
              <a:t>A few federal and state laws, but no comprehensive federal regulation to protect private health information</a:t>
            </a:r>
          </a:p>
          <a:p>
            <a:r>
              <a:rPr lang="en-US" sz="3600"/>
              <a:t>HIPAA</a:t>
            </a:r>
          </a:p>
          <a:p>
            <a:pPr lvl="1"/>
            <a:r>
              <a:rPr lang="en-US" sz="2800"/>
              <a:t>Multiple Sections, including</a:t>
            </a:r>
          </a:p>
          <a:p>
            <a:pPr lvl="1"/>
            <a:r>
              <a:rPr lang="en-US" sz="2800"/>
              <a:t>Privacy Rule</a:t>
            </a:r>
          </a:p>
          <a:p>
            <a:pPr lvl="1"/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75746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HIPAA Privacy Rule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Key definitions</a:t>
            </a:r>
          </a:p>
          <a:p>
            <a:pPr lvl="1"/>
            <a:r>
              <a:rPr lang="en-US" sz="2800"/>
              <a:t>Covered Entities</a:t>
            </a:r>
          </a:p>
          <a:p>
            <a:pPr lvl="2"/>
            <a:r>
              <a:rPr lang="en-US" sz="2800"/>
              <a:t>Health plans</a:t>
            </a:r>
          </a:p>
          <a:p>
            <a:pPr lvl="2"/>
            <a:r>
              <a:rPr lang="en-US" sz="2800"/>
              <a:t>Health care clearinghouses</a:t>
            </a:r>
          </a:p>
          <a:p>
            <a:pPr lvl="2"/>
            <a:r>
              <a:rPr lang="en-US" sz="2800"/>
              <a:t>Health care providers</a:t>
            </a:r>
          </a:p>
        </p:txBody>
      </p:sp>
    </p:spTree>
    <p:extLst>
      <p:ext uri="{BB962C8B-B14F-4D97-AF65-F5344CB8AC3E}">
        <p14:creationId xmlns:p14="http://schemas.microsoft.com/office/powerpoint/2010/main" val="3390346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HIPAA Privacy Rule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/>
              <a:t>Key definitions</a:t>
            </a:r>
          </a:p>
          <a:p>
            <a:pPr lvl="1"/>
            <a:r>
              <a:rPr lang="en-US" sz="2800"/>
              <a:t>Protected Health Information (PHI)</a:t>
            </a:r>
          </a:p>
          <a:p>
            <a:pPr lvl="2"/>
            <a:r>
              <a:rPr lang="en-US" sz="2800"/>
              <a:t>Relates to physical or mental health, provision of or payment for health care</a:t>
            </a:r>
          </a:p>
          <a:p>
            <a:pPr lvl="2"/>
            <a:r>
              <a:rPr lang="en-US" sz="2800"/>
              <a:t>Identifies the person</a:t>
            </a:r>
          </a:p>
          <a:p>
            <a:pPr lvl="2"/>
            <a:r>
              <a:rPr lang="en-US" sz="2800"/>
              <a:t>Created or received by a covered entity</a:t>
            </a:r>
          </a:p>
          <a:p>
            <a:pPr lvl="2"/>
            <a:r>
              <a:rPr lang="en-US" sz="2800"/>
              <a:t>Transmitted or maintained in any form</a:t>
            </a:r>
          </a:p>
        </p:txBody>
      </p:sp>
    </p:spTree>
    <p:extLst>
      <p:ext uri="{BB962C8B-B14F-4D97-AF65-F5344CB8AC3E}">
        <p14:creationId xmlns:p14="http://schemas.microsoft.com/office/powerpoint/2010/main" val="1407784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 smtClean="0"/>
              <a:t>Licensure, Certification &amp; Accreditation</a:t>
            </a:r>
            <a:endParaRPr lang="en-US" sz="3600" dirty="0"/>
          </a:p>
          <a:p>
            <a:pPr lvl="1"/>
            <a:r>
              <a:rPr lang="en-US" sz="2800" dirty="0"/>
              <a:t>Facility Licensure</a:t>
            </a:r>
          </a:p>
          <a:p>
            <a:pPr lvl="1"/>
            <a:r>
              <a:rPr lang="en-US" sz="2800" dirty="0"/>
              <a:t>Certification</a:t>
            </a:r>
          </a:p>
          <a:p>
            <a:pPr lvl="1"/>
            <a:r>
              <a:rPr lang="en-US" sz="2800" dirty="0"/>
              <a:t>Joint </a:t>
            </a:r>
            <a:r>
              <a:rPr lang="en-US" sz="2800" dirty="0" smtClean="0"/>
              <a:t>Commission Accreditation</a:t>
            </a:r>
            <a:endParaRPr lang="en-US" sz="2800" dirty="0"/>
          </a:p>
          <a:p>
            <a:pPr lvl="1"/>
            <a:r>
              <a:rPr lang="en-US" sz="2800" dirty="0"/>
              <a:t>Other Accrediting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262487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HIPAA Privacy Rule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Five major components </a:t>
            </a:r>
          </a:p>
          <a:p>
            <a:pPr lvl="1"/>
            <a:r>
              <a:rPr lang="en-US" sz="3200" dirty="0"/>
              <a:t>Boundaries</a:t>
            </a:r>
          </a:p>
          <a:p>
            <a:pPr lvl="1"/>
            <a:r>
              <a:rPr lang="en-US" sz="3200" dirty="0"/>
              <a:t>Security</a:t>
            </a:r>
          </a:p>
          <a:p>
            <a:pPr lvl="1"/>
            <a:r>
              <a:rPr lang="en-US" sz="3200" dirty="0"/>
              <a:t>Consumer control</a:t>
            </a:r>
          </a:p>
          <a:p>
            <a:pPr lvl="1"/>
            <a:r>
              <a:rPr lang="en-US" sz="3200" dirty="0"/>
              <a:t>Accountability</a:t>
            </a:r>
          </a:p>
          <a:p>
            <a:pPr lvl="1"/>
            <a:r>
              <a:rPr lang="en-US" sz="3200" dirty="0"/>
              <a:t>Public </a:t>
            </a:r>
            <a:r>
              <a:rPr lang="en-US" sz="3200" dirty="0" smtClean="0"/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835311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HITECH Expansion of </a:t>
            </a:r>
            <a:br>
              <a:rPr lang="en-US" dirty="0" smtClean="0"/>
            </a:br>
            <a:r>
              <a:rPr lang="en-US" dirty="0" smtClean="0"/>
              <a:t>HIPAA </a:t>
            </a:r>
            <a:r>
              <a:rPr lang="en-US" dirty="0"/>
              <a:t>Privacy Rule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HITEC expansion of Privacy &amp; Security Rules</a:t>
            </a:r>
            <a:endParaRPr lang="en-US" sz="4000" dirty="0"/>
          </a:p>
          <a:p>
            <a:pPr lvl="1"/>
            <a:r>
              <a:rPr lang="en-US" sz="3200" dirty="0" smtClean="0"/>
              <a:t>Applies requirements directly to business associates</a:t>
            </a:r>
          </a:p>
          <a:p>
            <a:pPr lvl="1"/>
            <a:r>
              <a:rPr lang="en-US" sz="3200" dirty="0" smtClean="0"/>
              <a:t>Established mandatory breach reporting</a:t>
            </a:r>
          </a:p>
          <a:p>
            <a:pPr lvl="1"/>
            <a:r>
              <a:rPr lang="en-US" sz="3200" dirty="0" smtClean="0"/>
              <a:t>Established new criminal and civil penalties</a:t>
            </a:r>
          </a:p>
          <a:p>
            <a:pPr lvl="1"/>
            <a:r>
              <a:rPr lang="en-US" sz="3200" dirty="0" smtClean="0"/>
              <a:t>Strengthened privacy </a:t>
            </a:r>
            <a:r>
              <a:rPr lang="en-US" sz="3200" dirty="0" err="1" smtClean="0"/>
              <a:t>requirments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47759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Recent Published Privacy Violations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88759"/>
            <a:ext cx="3429000" cy="5179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3390900" cy="4487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7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of Information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Health care organizations need comprehensive policies and procedures for releasing patient information </a:t>
            </a:r>
          </a:p>
          <a:p>
            <a:pPr marL="530352" lvl="2"/>
            <a:r>
              <a:rPr lang="en-US" sz="3200" dirty="0"/>
              <a:t>Routine Use –requires consent</a:t>
            </a:r>
          </a:p>
          <a:p>
            <a:pPr marL="530352" lvl="2"/>
            <a:r>
              <a:rPr lang="en-US" sz="3200" dirty="0"/>
              <a:t>Non-routine Use—requires authorization</a:t>
            </a:r>
          </a:p>
        </p:txBody>
      </p:sp>
    </p:spTree>
    <p:extLst>
      <p:ext uri="{BB962C8B-B14F-4D97-AF65-F5344CB8AC3E}">
        <p14:creationId xmlns:p14="http://schemas.microsoft.com/office/powerpoint/2010/main" val="306735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Release of Information Authorization Elements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274320">
              <a:lnSpc>
                <a:spcPct val="90000"/>
              </a:lnSpc>
            </a:pPr>
            <a:r>
              <a:rPr lang="en-US" sz="2400" dirty="0"/>
              <a:t>Patient Name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Patient Date or Birth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Name of entity to whom the information is being released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Description of the health information being disclosed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Statement of the reason or purpose for the disclosure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4876800" y="1600200"/>
            <a:ext cx="38100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>
              <a:lnSpc>
                <a:spcPct val="90000"/>
              </a:lnSpc>
            </a:pPr>
            <a:r>
              <a:rPr lang="en-US" sz="2400" dirty="0"/>
              <a:t>Date, event or condition on which the authorization will expire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Statement that the authorization may be revoked by the patient (or legal representative)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Patient (or legal representative) signature</a:t>
            </a:r>
          </a:p>
          <a:p>
            <a:pPr marL="274320">
              <a:lnSpc>
                <a:spcPct val="90000"/>
              </a:lnSpc>
            </a:pPr>
            <a:r>
              <a:rPr lang="en-US" sz="2400" dirty="0"/>
              <a:t>Date of signature—must be after the encounter</a:t>
            </a:r>
          </a:p>
        </p:txBody>
      </p:sp>
    </p:spTree>
    <p:extLst>
      <p:ext uri="{BB962C8B-B14F-4D97-AF65-F5344CB8AC3E}">
        <p14:creationId xmlns:p14="http://schemas.microsoft.com/office/powerpoint/2010/main" val="532740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19050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Authorization for Release of Information– Authorization to Disclose PHI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399"/>
            <a:ext cx="4191000" cy="580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6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19050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Authorization for Release of Information– Annual Permission to Access PHI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067"/>
            <a:ext cx="4114800" cy="5906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2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Facility Licensure</a:t>
            </a:r>
          </a:p>
          <a:p>
            <a:r>
              <a:rPr lang="en-US" dirty="0"/>
              <a:t>Certification</a:t>
            </a:r>
          </a:p>
          <a:p>
            <a:r>
              <a:rPr lang="en-US" dirty="0"/>
              <a:t>Accreditation Standards and Processes</a:t>
            </a:r>
          </a:p>
          <a:p>
            <a:pPr lvl="1"/>
            <a:r>
              <a:rPr lang="en-US" smtClean="0"/>
              <a:t>Joint Commission </a:t>
            </a:r>
            <a:r>
              <a:rPr lang="en-US" dirty="0"/>
              <a:t>(www.jcaho.org)</a:t>
            </a:r>
          </a:p>
          <a:p>
            <a:pPr lvl="1"/>
            <a:r>
              <a:rPr lang="en-US" dirty="0"/>
              <a:t>NCQA (www.ncqa.org)</a:t>
            </a:r>
          </a:p>
          <a:p>
            <a:pPr lvl="1"/>
            <a:r>
              <a:rPr lang="en-US" dirty="0"/>
              <a:t>Other Accrediting Bodies</a:t>
            </a:r>
          </a:p>
        </p:txBody>
      </p:sp>
    </p:spTree>
    <p:extLst>
      <p:ext uri="{BB962C8B-B14F-4D97-AF65-F5344CB8AC3E}">
        <p14:creationId xmlns:p14="http://schemas.microsoft.com/office/powerpoint/2010/main" val="2697445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(cont.)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Health Record as a Legal Document</a:t>
            </a:r>
          </a:p>
          <a:p>
            <a:r>
              <a:rPr lang="en-US"/>
              <a:t>Retention of Health Records</a:t>
            </a:r>
          </a:p>
          <a:p>
            <a:r>
              <a:rPr lang="en-US"/>
              <a:t>Authentication of Health Information</a:t>
            </a:r>
          </a:p>
          <a:p>
            <a:r>
              <a:rPr lang="en-US"/>
              <a:t>Privacy and Confidentiality</a:t>
            </a:r>
          </a:p>
          <a:p>
            <a:r>
              <a:rPr lang="en-US"/>
              <a:t>HIPAA Privacy Rule</a:t>
            </a:r>
          </a:p>
          <a:p>
            <a:r>
              <a:rPr lang="en-US"/>
              <a:t>Release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285470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>
              <a:lnSpc>
                <a:spcPct val="90000"/>
              </a:lnSpc>
            </a:pPr>
            <a:r>
              <a:rPr lang="en-US" sz="3600" dirty="0"/>
              <a:t>Legal Aspects of Health Care Information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Health Record as a Legal Document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Definition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Retention of Health Records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Authentication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Privacy and Confidentiality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Pre-HIPAA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HIPAA</a:t>
            </a:r>
          </a:p>
          <a:p>
            <a:pPr lvl="2">
              <a:lnSpc>
                <a:spcPct val="90000"/>
              </a:lnSpc>
            </a:pPr>
            <a:r>
              <a:rPr lang="en-US" sz="2800" dirty="0"/>
              <a:t>Release of Information</a:t>
            </a: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6143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Facility Licensure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/>
              <a:t>States oversee facility licensure</a:t>
            </a:r>
          </a:p>
          <a:p>
            <a:pPr marL="274320"/>
            <a:r>
              <a:rPr lang="en-US" sz="3600"/>
              <a:t>Facilities must have a license to operate</a:t>
            </a:r>
          </a:p>
          <a:p>
            <a:pPr marL="274320"/>
            <a:r>
              <a:rPr lang="en-US" sz="3600"/>
              <a:t>Emphasis is on standards for physical plant, safety, etc. </a:t>
            </a:r>
          </a:p>
          <a:p>
            <a:pPr marL="274320"/>
            <a:r>
              <a:rPr lang="en-US" sz="3600"/>
              <a:t>Minimum standards for patient records</a:t>
            </a:r>
          </a:p>
        </p:txBody>
      </p:sp>
    </p:spTree>
    <p:extLst>
      <p:ext uri="{BB962C8B-B14F-4D97-AF65-F5344CB8AC3E}">
        <p14:creationId xmlns:p14="http://schemas.microsoft.com/office/powerpoint/2010/main" val="3790240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Certification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/>
            <a:r>
              <a:rPr lang="en-US" sz="3600" dirty="0"/>
              <a:t>Gives authority to participate in Medicare and Medicaid</a:t>
            </a:r>
          </a:p>
          <a:p>
            <a:pPr marL="274320"/>
            <a:r>
              <a:rPr lang="en-US" sz="3600" dirty="0"/>
              <a:t>Standards were established in 1970’s</a:t>
            </a:r>
          </a:p>
          <a:p>
            <a:pPr marL="274320"/>
            <a:r>
              <a:rPr lang="en-US" sz="3600" dirty="0"/>
              <a:t>Hospitals with </a:t>
            </a:r>
            <a:r>
              <a:rPr lang="en-US" sz="3600" dirty="0" smtClean="0"/>
              <a:t>Joint Commission </a:t>
            </a:r>
            <a:r>
              <a:rPr lang="en-US" sz="3600" dirty="0"/>
              <a:t>Accreditation have “deemed” status</a:t>
            </a:r>
          </a:p>
        </p:txBody>
      </p:sp>
    </p:spTree>
    <p:extLst>
      <p:ext uri="{BB962C8B-B14F-4D97-AF65-F5344CB8AC3E}">
        <p14:creationId xmlns:p14="http://schemas.microsoft.com/office/powerpoint/2010/main" val="797580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Accreditation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Voluntary external review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Well known agencies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Joint Commission—hospitals </a:t>
            </a:r>
            <a:r>
              <a:rPr lang="en-US" sz="2800" dirty="0"/>
              <a:t>and other health care facilities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NCQA—managed care plans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CARF—Rehabilitation </a:t>
            </a:r>
            <a:r>
              <a:rPr lang="en-US" sz="2800" dirty="0"/>
              <a:t>facilities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AAAHC—Ambulatory care facilities</a:t>
            </a:r>
          </a:p>
        </p:txBody>
      </p:sp>
    </p:spTree>
    <p:extLst>
      <p:ext uri="{BB962C8B-B14F-4D97-AF65-F5344CB8AC3E}">
        <p14:creationId xmlns:p14="http://schemas.microsoft.com/office/powerpoint/2010/main" val="3235673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Accreditation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Possible Benefits</a:t>
            </a:r>
          </a:p>
          <a:p>
            <a:pPr lvl="1"/>
            <a:r>
              <a:rPr lang="en-US" sz="2800" dirty="0"/>
              <a:t>Deemed status for CMS programs and some state licensure</a:t>
            </a:r>
          </a:p>
          <a:p>
            <a:pPr lvl="1"/>
            <a:r>
              <a:rPr lang="en-US" sz="2800" dirty="0"/>
              <a:t>Required for reimbursement from some payers</a:t>
            </a:r>
          </a:p>
          <a:p>
            <a:pPr lvl="1"/>
            <a:r>
              <a:rPr lang="en-US" sz="2800" dirty="0"/>
              <a:t>Validates quality of care</a:t>
            </a:r>
          </a:p>
          <a:p>
            <a:pPr lvl="1"/>
            <a:r>
              <a:rPr lang="en-US" sz="2800" dirty="0"/>
              <a:t>May influence liability insurance</a:t>
            </a:r>
          </a:p>
          <a:p>
            <a:pPr lvl="1"/>
            <a:r>
              <a:rPr lang="en-US" sz="2800" dirty="0"/>
              <a:t>May enhance managed care contracts</a:t>
            </a:r>
          </a:p>
          <a:p>
            <a:pPr lvl="1"/>
            <a:r>
              <a:rPr lang="en-US" sz="2800" dirty="0"/>
              <a:t>Gives competitive edge over non-accredited</a:t>
            </a:r>
          </a:p>
          <a:p>
            <a:pPr lvl="1"/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70200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Joint Commission </a:t>
            </a:r>
            <a:r>
              <a:rPr lang="en-US" dirty="0"/>
              <a:t>(</a:t>
            </a:r>
            <a:r>
              <a:rPr lang="en-US" dirty="0" smtClean="0"/>
              <a:t>www.jointcommission.org</a:t>
            </a:r>
            <a:r>
              <a:rPr lang="en-US" dirty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/>
            <a:r>
              <a:rPr lang="en-US" sz="3600" dirty="0"/>
              <a:t>Founded as non-profit in </a:t>
            </a:r>
            <a:r>
              <a:rPr lang="en-US" sz="3600" dirty="0" smtClean="0"/>
              <a:t>1951 for hospitals</a:t>
            </a:r>
            <a:endParaRPr lang="en-US" sz="3600" dirty="0"/>
          </a:p>
          <a:p>
            <a:pPr marL="274320"/>
            <a:r>
              <a:rPr lang="en-US" sz="3600" dirty="0"/>
              <a:t>Now includes other types of healthcare organizations</a:t>
            </a:r>
          </a:p>
          <a:p>
            <a:pPr marL="274320"/>
            <a:r>
              <a:rPr lang="en-US" sz="3600" dirty="0" smtClean="0"/>
              <a:t>82% </a:t>
            </a:r>
            <a:r>
              <a:rPr lang="en-US" sz="3600" dirty="0"/>
              <a:t>of </a:t>
            </a:r>
            <a:r>
              <a:rPr lang="en-US" sz="3600" dirty="0" smtClean="0"/>
              <a:t>US hospitals</a:t>
            </a:r>
            <a:r>
              <a:rPr lang="en-US" sz="3600" dirty="0"/>
              <a:t>; </a:t>
            </a:r>
            <a:r>
              <a:rPr lang="en-US" sz="3600" dirty="0" smtClean="0"/>
              <a:t>~19,000 health care organizations</a:t>
            </a:r>
            <a:endParaRPr lang="en-US" sz="3600" dirty="0"/>
          </a:p>
          <a:p>
            <a:pPr marL="274320"/>
            <a:r>
              <a:rPr lang="en-US" sz="3600" dirty="0" smtClean="0"/>
              <a:t>Survey </a:t>
            </a:r>
            <a:r>
              <a:rPr lang="en-US" sz="3600" dirty="0"/>
              <a:t>every three years to compare practice to standards</a:t>
            </a:r>
          </a:p>
        </p:txBody>
      </p:sp>
    </p:spTree>
    <p:extLst>
      <p:ext uri="{BB962C8B-B14F-4D97-AF65-F5344CB8AC3E}">
        <p14:creationId xmlns:p14="http://schemas.microsoft.com/office/powerpoint/2010/main" val="1905728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1229</Words>
  <Application>Microsoft Office PowerPoint</Application>
  <PresentationFormat>On-screen Show (4:3)</PresentationFormat>
  <Paragraphs>216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Calibri</vt:lpstr>
      <vt:lpstr>Calisto MT</vt:lpstr>
      <vt:lpstr>Wingdings</vt:lpstr>
      <vt:lpstr>Office Theme</vt:lpstr>
      <vt:lpstr>PowerPoint Presentation</vt:lpstr>
      <vt:lpstr>Learning Objectives</vt:lpstr>
      <vt:lpstr>Outline</vt:lpstr>
      <vt:lpstr>Outline</vt:lpstr>
      <vt:lpstr>Facility Licensure</vt:lpstr>
      <vt:lpstr>Certification</vt:lpstr>
      <vt:lpstr>Accreditation</vt:lpstr>
      <vt:lpstr>Accreditation</vt:lpstr>
      <vt:lpstr>Joint Commission (www.jointcommission.org)</vt:lpstr>
      <vt:lpstr>Joint Jommission (www.jointcommission.org)</vt:lpstr>
      <vt:lpstr>Joint Commission (www.jointcommission.org)</vt:lpstr>
      <vt:lpstr>Joint Commission RC Standards</vt:lpstr>
      <vt:lpstr>Joint Commission RC Standards</vt:lpstr>
      <vt:lpstr>Joint Commission  Information Management</vt:lpstr>
      <vt:lpstr>NCQA (www.ncqa.org)</vt:lpstr>
      <vt:lpstr>NCQA (www.ncqa.org)</vt:lpstr>
      <vt:lpstr>NCQA (www.ncqa.org)</vt:lpstr>
      <vt:lpstr>Other Accrediting Bodies</vt:lpstr>
      <vt:lpstr>Patient Safety Organizations</vt:lpstr>
      <vt:lpstr>Health Record as a Legal Document</vt:lpstr>
      <vt:lpstr>Health Record as a Legal Document</vt:lpstr>
      <vt:lpstr>Health Record as a Legal Document</vt:lpstr>
      <vt:lpstr>Retention of Health Records</vt:lpstr>
      <vt:lpstr>Destruction of Health Records</vt:lpstr>
      <vt:lpstr>Authentication of Health Information</vt:lpstr>
      <vt:lpstr>Privacy and Confidentiality </vt:lpstr>
      <vt:lpstr>Privacy and Confidentiality</vt:lpstr>
      <vt:lpstr>HIPAA Privacy Rule</vt:lpstr>
      <vt:lpstr>HIPAA Privacy Rule</vt:lpstr>
      <vt:lpstr>HIPAA Privacy Rule</vt:lpstr>
      <vt:lpstr>HITECH Expansion of  HIPAA Privacy Rule</vt:lpstr>
      <vt:lpstr>Recent Published Privacy Violations</vt:lpstr>
      <vt:lpstr>Release of Information</vt:lpstr>
      <vt:lpstr>Release of Information Authorization Elements</vt:lpstr>
      <vt:lpstr>Authorization for Release of Information– Authorization to Disclose PHI</vt:lpstr>
      <vt:lpstr>Authorization for Release of Information– Annual Permission to Access PHI</vt:lpstr>
      <vt:lpstr>Summary</vt:lpstr>
      <vt:lpstr>Summary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34</cp:revision>
  <dcterms:created xsi:type="dcterms:W3CDTF">2013-05-29T17:50:42Z</dcterms:created>
  <dcterms:modified xsi:type="dcterms:W3CDTF">2014-12-01T20:30:33Z</dcterms:modified>
</cp:coreProperties>
</file>