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0" r:id="rId4"/>
    <p:sldId id="289" r:id="rId5"/>
    <p:sldId id="283" r:id="rId6"/>
    <p:sldId id="263" r:id="rId7"/>
    <p:sldId id="264" r:id="rId8"/>
    <p:sldId id="284" r:id="rId9"/>
    <p:sldId id="285" r:id="rId10"/>
    <p:sldId id="286" r:id="rId11"/>
    <p:sldId id="28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23"/>
    <a:srgbClr val="D90032"/>
    <a:srgbClr val="D90019"/>
    <a:srgbClr val="D9000F"/>
    <a:srgbClr val="D2232A"/>
    <a:srgbClr val="D90005"/>
    <a:srgbClr val="D20A23"/>
    <a:srgbClr val="CA0A23"/>
    <a:srgbClr val="DC2323"/>
    <a:srgbClr val="D91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346F4-A53E-4278-A0A0-267F0C3E9E36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40967824-647D-4FE8-9184-7968713D6918}">
      <dgm:prSet phldrT="[Text]"/>
      <dgm:spPr/>
      <dgm:t>
        <a:bodyPr/>
        <a:lstStyle/>
        <a:p>
          <a:r>
            <a:rPr lang="en-US" dirty="0" smtClean="0"/>
            <a:t>CPR</a:t>
          </a:r>
        </a:p>
        <a:p>
          <a:r>
            <a:rPr lang="en-US" dirty="0" smtClean="0"/>
            <a:t>Computer-Based Patient Record</a:t>
          </a:r>
          <a:endParaRPr lang="en-US" dirty="0"/>
        </a:p>
      </dgm:t>
    </dgm:pt>
    <dgm:pt modelId="{7DAE60FB-1F1A-48D0-82B9-3AEF4B18E4D3}" type="parTrans" cxnId="{805BC64E-D498-44A1-9886-1E698DFD66DC}">
      <dgm:prSet/>
      <dgm:spPr/>
      <dgm:t>
        <a:bodyPr/>
        <a:lstStyle/>
        <a:p>
          <a:endParaRPr lang="en-US"/>
        </a:p>
      </dgm:t>
    </dgm:pt>
    <dgm:pt modelId="{B1DF53DE-945D-46A6-99D6-7847746DB93A}" type="sibTrans" cxnId="{805BC64E-D498-44A1-9886-1E698DFD66DC}">
      <dgm:prSet/>
      <dgm:spPr/>
      <dgm:t>
        <a:bodyPr/>
        <a:lstStyle/>
        <a:p>
          <a:endParaRPr lang="en-US"/>
        </a:p>
      </dgm:t>
    </dgm:pt>
    <dgm:pt modelId="{BC1B50DB-6693-4098-98A7-3E1BDA9D6D89}">
      <dgm:prSet phldrT="[Text]"/>
      <dgm:spPr/>
      <dgm:t>
        <a:bodyPr/>
        <a:lstStyle/>
        <a:p>
          <a:r>
            <a:rPr lang="en-US" dirty="0" smtClean="0"/>
            <a:t>EMR</a:t>
          </a:r>
        </a:p>
        <a:p>
          <a:r>
            <a:rPr lang="en-US" dirty="0" smtClean="0"/>
            <a:t>Electronic Medical Record</a:t>
          </a:r>
          <a:endParaRPr lang="en-US" dirty="0"/>
        </a:p>
      </dgm:t>
    </dgm:pt>
    <dgm:pt modelId="{44092859-0168-4E3E-A78C-BC625DA391F8}" type="parTrans" cxnId="{5BFA8B17-37EC-4012-A0E9-76013F63ACE2}">
      <dgm:prSet/>
      <dgm:spPr/>
      <dgm:t>
        <a:bodyPr/>
        <a:lstStyle/>
        <a:p>
          <a:endParaRPr lang="en-US"/>
        </a:p>
      </dgm:t>
    </dgm:pt>
    <dgm:pt modelId="{E6C896FB-D1FD-4D2F-B42B-037E83CE14AE}" type="sibTrans" cxnId="{5BFA8B17-37EC-4012-A0E9-76013F63ACE2}">
      <dgm:prSet/>
      <dgm:spPr/>
      <dgm:t>
        <a:bodyPr/>
        <a:lstStyle/>
        <a:p>
          <a:endParaRPr lang="en-US"/>
        </a:p>
      </dgm:t>
    </dgm:pt>
    <dgm:pt modelId="{C985B1E5-B518-4A4E-A8CD-E9D9538AE62B}">
      <dgm:prSet phldrT="[Text]"/>
      <dgm:spPr/>
      <dgm:t>
        <a:bodyPr/>
        <a:lstStyle/>
        <a:p>
          <a:r>
            <a:rPr lang="en-US" dirty="0" smtClean="0"/>
            <a:t>PHR</a:t>
          </a:r>
        </a:p>
        <a:p>
          <a:r>
            <a:rPr lang="en-US" dirty="0" smtClean="0"/>
            <a:t>Personal Health Record</a:t>
          </a:r>
          <a:endParaRPr lang="en-US" dirty="0"/>
        </a:p>
      </dgm:t>
    </dgm:pt>
    <dgm:pt modelId="{F03DC678-F00B-403A-8D45-E068F3D36493}" type="parTrans" cxnId="{F5376DC9-5DF4-4F93-8A3D-26FF6EB7FEA2}">
      <dgm:prSet/>
      <dgm:spPr/>
      <dgm:t>
        <a:bodyPr/>
        <a:lstStyle/>
        <a:p>
          <a:endParaRPr lang="en-US"/>
        </a:p>
      </dgm:t>
    </dgm:pt>
    <dgm:pt modelId="{2A54F99E-1076-4941-BBF0-6C731BED0552}" type="sibTrans" cxnId="{F5376DC9-5DF4-4F93-8A3D-26FF6EB7FEA2}">
      <dgm:prSet/>
      <dgm:spPr/>
      <dgm:t>
        <a:bodyPr/>
        <a:lstStyle/>
        <a:p>
          <a:endParaRPr lang="en-US"/>
        </a:p>
      </dgm:t>
    </dgm:pt>
    <dgm:pt modelId="{5B4C6B2F-FC1C-49CE-B25A-2EC3647FEAE0}">
      <dgm:prSet/>
      <dgm:spPr/>
      <dgm:t>
        <a:bodyPr/>
        <a:lstStyle/>
        <a:p>
          <a:r>
            <a:rPr lang="en-US" dirty="0" smtClean="0"/>
            <a:t>EHR </a:t>
          </a:r>
        </a:p>
        <a:p>
          <a:r>
            <a:rPr lang="en-US" dirty="0" smtClean="0"/>
            <a:t>Electronic Health Record</a:t>
          </a:r>
          <a:endParaRPr lang="en-US" dirty="0"/>
        </a:p>
      </dgm:t>
    </dgm:pt>
    <dgm:pt modelId="{41CA363C-6AEE-4D11-A1A7-284F0A9BE3FD}" type="parTrans" cxnId="{DE8F41BE-49CD-4573-B430-A8AE0FBCCE84}">
      <dgm:prSet/>
      <dgm:spPr/>
      <dgm:t>
        <a:bodyPr/>
        <a:lstStyle/>
        <a:p>
          <a:endParaRPr lang="en-US"/>
        </a:p>
      </dgm:t>
    </dgm:pt>
    <dgm:pt modelId="{3E9A3923-33F5-4D1E-85CC-2C0F975100F0}" type="sibTrans" cxnId="{DE8F41BE-49CD-4573-B430-A8AE0FBCCE84}">
      <dgm:prSet/>
      <dgm:spPr/>
      <dgm:t>
        <a:bodyPr/>
        <a:lstStyle/>
        <a:p>
          <a:endParaRPr lang="en-US"/>
        </a:p>
      </dgm:t>
    </dgm:pt>
    <dgm:pt modelId="{9ACCCE36-3AA7-4E86-A7A4-2905EC9CB76E}" type="pres">
      <dgm:prSet presAssocID="{A59346F4-A53E-4278-A0A0-267F0C3E9E36}" presName="CompostProcess" presStyleCnt="0">
        <dgm:presLayoutVars>
          <dgm:dir/>
          <dgm:resizeHandles val="exact"/>
        </dgm:presLayoutVars>
      </dgm:prSet>
      <dgm:spPr/>
    </dgm:pt>
    <dgm:pt modelId="{86BA810C-0073-4DC1-B5AA-04ACD5519459}" type="pres">
      <dgm:prSet presAssocID="{A59346F4-A53E-4278-A0A0-267F0C3E9E36}" presName="arrow" presStyleLbl="bgShp" presStyleIdx="0" presStyleCnt="1"/>
      <dgm:spPr/>
    </dgm:pt>
    <dgm:pt modelId="{F67BEF96-94A8-46AF-A33B-D30BFF7085FD}" type="pres">
      <dgm:prSet presAssocID="{A59346F4-A53E-4278-A0A0-267F0C3E9E36}" presName="linearProcess" presStyleCnt="0"/>
      <dgm:spPr/>
    </dgm:pt>
    <dgm:pt modelId="{4938A08B-B575-4DEF-84B7-1AD459EC5BBD}" type="pres">
      <dgm:prSet presAssocID="{40967824-647D-4FE8-9184-7968713D691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14D09-DBBB-4F03-9144-3C609FED7E33}" type="pres">
      <dgm:prSet presAssocID="{B1DF53DE-945D-46A6-99D6-7847746DB93A}" presName="sibTrans" presStyleCnt="0"/>
      <dgm:spPr/>
    </dgm:pt>
    <dgm:pt modelId="{412F6812-E745-43FB-BE9A-776FB31FDBEB}" type="pres">
      <dgm:prSet presAssocID="{BC1B50DB-6693-4098-98A7-3E1BDA9D6D8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C1814-DA3B-4698-95EF-CEFD005E9394}" type="pres">
      <dgm:prSet presAssocID="{E6C896FB-D1FD-4D2F-B42B-037E83CE14AE}" presName="sibTrans" presStyleCnt="0"/>
      <dgm:spPr/>
    </dgm:pt>
    <dgm:pt modelId="{B97BB713-48AC-4B4A-92F0-E33ED557F70B}" type="pres">
      <dgm:prSet presAssocID="{C985B1E5-B518-4A4E-A8CD-E9D9538AE62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EB286-93C5-4BE5-923E-054AD3C9C0ED}" type="pres">
      <dgm:prSet presAssocID="{2A54F99E-1076-4941-BBF0-6C731BED0552}" presName="sibTrans" presStyleCnt="0"/>
      <dgm:spPr/>
    </dgm:pt>
    <dgm:pt modelId="{D44CE33D-A3C8-4208-9AB3-D0E68D343EE7}" type="pres">
      <dgm:prSet presAssocID="{5B4C6B2F-FC1C-49CE-B25A-2EC3647FEAE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76DC9-5DF4-4F93-8A3D-26FF6EB7FEA2}" srcId="{A59346F4-A53E-4278-A0A0-267F0C3E9E36}" destId="{C985B1E5-B518-4A4E-A8CD-E9D9538AE62B}" srcOrd="2" destOrd="0" parTransId="{F03DC678-F00B-403A-8D45-E068F3D36493}" sibTransId="{2A54F99E-1076-4941-BBF0-6C731BED0552}"/>
    <dgm:cxn modelId="{B07E0F7D-40C5-48DB-8F08-A89DD29B3150}" type="presOf" srcId="{5B4C6B2F-FC1C-49CE-B25A-2EC3647FEAE0}" destId="{D44CE33D-A3C8-4208-9AB3-D0E68D343EE7}" srcOrd="0" destOrd="0" presId="urn:microsoft.com/office/officeart/2005/8/layout/hProcess9"/>
    <dgm:cxn modelId="{805BC64E-D498-44A1-9886-1E698DFD66DC}" srcId="{A59346F4-A53E-4278-A0A0-267F0C3E9E36}" destId="{40967824-647D-4FE8-9184-7968713D6918}" srcOrd="0" destOrd="0" parTransId="{7DAE60FB-1F1A-48D0-82B9-3AEF4B18E4D3}" sibTransId="{B1DF53DE-945D-46A6-99D6-7847746DB93A}"/>
    <dgm:cxn modelId="{5BFA8B17-37EC-4012-A0E9-76013F63ACE2}" srcId="{A59346F4-A53E-4278-A0A0-267F0C3E9E36}" destId="{BC1B50DB-6693-4098-98A7-3E1BDA9D6D89}" srcOrd="1" destOrd="0" parTransId="{44092859-0168-4E3E-A78C-BC625DA391F8}" sibTransId="{E6C896FB-D1FD-4D2F-B42B-037E83CE14AE}"/>
    <dgm:cxn modelId="{DE8F41BE-49CD-4573-B430-A8AE0FBCCE84}" srcId="{A59346F4-A53E-4278-A0A0-267F0C3E9E36}" destId="{5B4C6B2F-FC1C-49CE-B25A-2EC3647FEAE0}" srcOrd="3" destOrd="0" parTransId="{41CA363C-6AEE-4D11-A1A7-284F0A9BE3FD}" sibTransId="{3E9A3923-33F5-4D1E-85CC-2C0F975100F0}"/>
    <dgm:cxn modelId="{5AF3C575-99ED-4FF3-92E4-1CAF5A54CD71}" type="presOf" srcId="{C985B1E5-B518-4A4E-A8CD-E9D9538AE62B}" destId="{B97BB713-48AC-4B4A-92F0-E33ED557F70B}" srcOrd="0" destOrd="0" presId="urn:microsoft.com/office/officeart/2005/8/layout/hProcess9"/>
    <dgm:cxn modelId="{2A2C1C7B-3B13-4860-98EE-5D3A40AFD75A}" type="presOf" srcId="{40967824-647D-4FE8-9184-7968713D6918}" destId="{4938A08B-B575-4DEF-84B7-1AD459EC5BBD}" srcOrd="0" destOrd="0" presId="urn:microsoft.com/office/officeart/2005/8/layout/hProcess9"/>
    <dgm:cxn modelId="{5CCD0E18-2E39-437D-B3A3-3AAAE84D7CBB}" type="presOf" srcId="{BC1B50DB-6693-4098-98A7-3E1BDA9D6D89}" destId="{412F6812-E745-43FB-BE9A-776FB31FDBEB}" srcOrd="0" destOrd="0" presId="urn:microsoft.com/office/officeart/2005/8/layout/hProcess9"/>
    <dgm:cxn modelId="{16E2AF07-9935-4231-9C50-9A81A4E1DD86}" type="presOf" srcId="{A59346F4-A53E-4278-A0A0-267F0C3E9E36}" destId="{9ACCCE36-3AA7-4E86-A7A4-2905EC9CB76E}" srcOrd="0" destOrd="0" presId="urn:microsoft.com/office/officeart/2005/8/layout/hProcess9"/>
    <dgm:cxn modelId="{5DB4432C-CB97-4608-B4F4-D75086FDA8BC}" type="presParOf" srcId="{9ACCCE36-3AA7-4E86-A7A4-2905EC9CB76E}" destId="{86BA810C-0073-4DC1-B5AA-04ACD5519459}" srcOrd="0" destOrd="0" presId="urn:microsoft.com/office/officeart/2005/8/layout/hProcess9"/>
    <dgm:cxn modelId="{9DD76E4F-E71F-4BCF-88FB-9AAC29E35B3A}" type="presParOf" srcId="{9ACCCE36-3AA7-4E86-A7A4-2905EC9CB76E}" destId="{F67BEF96-94A8-46AF-A33B-D30BFF7085FD}" srcOrd="1" destOrd="0" presId="urn:microsoft.com/office/officeart/2005/8/layout/hProcess9"/>
    <dgm:cxn modelId="{80728CF1-CAB5-43F1-8FA4-18E0D3135D07}" type="presParOf" srcId="{F67BEF96-94A8-46AF-A33B-D30BFF7085FD}" destId="{4938A08B-B575-4DEF-84B7-1AD459EC5BBD}" srcOrd="0" destOrd="0" presId="urn:microsoft.com/office/officeart/2005/8/layout/hProcess9"/>
    <dgm:cxn modelId="{F34B166F-E324-4CA5-8221-CDFE5624FD2D}" type="presParOf" srcId="{F67BEF96-94A8-46AF-A33B-D30BFF7085FD}" destId="{F8314D09-DBBB-4F03-9144-3C609FED7E33}" srcOrd="1" destOrd="0" presId="urn:microsoft.com/office/officeart/2005/8/layout/hProcess9"/>
    <dgm:cxn modelId="{E7179E7B-EFCF-4F5A-8135-DC5C4621F08E}" type="presParOf" srcId="{F67BEF96-94A8-46AF-A33B-D30BFF7085FD}" destId="{412F6812-E745-43FB-BE9A-776FB31FDBEB}" srcOrd="2" destOrd="0" presId="urn:microsoft.com/office/officeart/2005/8/layout/hProcess9"/>
    <dgm:cxn modelId="{763F7659-5593-4B5E-9DD7-7D5C30DB38A4}" type="presParOf" srcId="{F67BEF96-94A8-46AF-A33B-D30BFF7085FD}" destId="{A11C1814-DA3B-4698-95EF-CEFD005E9394}" srcOrd="3" destOrd="0" presId="urn:microsoft.com/office/officeart/2005/8/layout/hProcess9"/>
    <dgm:cxn modelId="{70C02BB2-1A39-48BA-B0F2-4B89E5B11267}" type="presParOf" srcId="{F67BEF96-94A8-46AF-A33B-D30BFF7085FD}" destId="{B97BB713-48AC-4B4A-92F0-E33ED557F70B}" srcOrd="4" destOrd="0" presId="urn:microsoft.com/office/officeart/2005/8/layout/hProcess9"/>
    <dgm:cxn modelId="{8A007066-03DE-427C-A962-5D46C7F35620}" type="presParOf" srcId="{F67BEF96-94A8-46AF-A33B-D30BFF7085FD}" destId="{52CEB286-93C5-4BE5-923E-054AD3C9C0ED}" srcOrd="5" destOrd="0" presId="urn:microsoft.com/office/officeart/2005/8/layout/hProcess9"/>
    <dgm:cxn modelId="{17219278-DF2C-4E49-957E-6846D2113548}" type="presParOf" srcId="{F67BEF96-94A8-46AF-A33B-D30BFF7085FD}" destId="{D44CE33D-A3C8-4208-9AB3-D0E68D343EE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CA63-F33E-4059-8F36-A8B7BCF027CB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0379-E27F-497D-8343-B05E49255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457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126B-B0A6-4C10-AA19-A7886C3082E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9404-F838-428A-A322-52CD5184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3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2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" t="3139" r="3429"/>
          <a:stretch/>
        </p:blipFill>
        <p:spPr>
          <a:xfrm>
            <a:off x="-12578" y="491293"/>
            <a:ext cx="9144000" cy="23488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29366" r="-97" b="21633"/>
          <a:stretch/>
        </p:blipFill>
        <p:spPr>
          <a:xfrm>
            <a:off x="-12578" y="6096000"/>
            <a:ext cx="9156577" cy="46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"/>
          <a:stretch/>
        </p:blipFill>
        <p:spPr>
          <a:xfrm>
            <a:off x="2809365" y="3124200"/>
            <a:ext cx="3525270" cy="159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9"/>
          <a:stretch/>
        </p:blipFill>
        <p:spPr>
          <a:xfrm>
            <a:off x="3011978" y="4829797"/>
            <a:ext cx="3120044" cy="68256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32256" y="5548056"/>
            <a:ext cx="407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sto MT" pitchFamily="18" charset="0"/>
              </a:rPr>
              <a:t>Karen A. Wager  </a:t>
            </a:r>
            <a:r>
              <a:rPr lang="en-US" sz="1200" dirty="0" smtClean="0">
                <a:solidFill>
                  <a:schemeClr val="bg1"/>
                </a:solidFill>
                <a:latin typeface="Calisto MT" pitchFamily="18" charset="0"/>
              </a:rPr>
              <a:t>|</a:t>
            </a:r>
            <a:r>
              <a:rPr lang="en-US" sz="1200" baseline="0" dirty="0" smtClean="0">
                <a:latin typeface="Calisto MT" pitchFamily="18" charset="0"/>
              </a:rPr>
              <a:t> Frances Wickham Lee  </a:t>
            </a:r>
            <a:r>
              <a:rPr lang="en-US" sz="1200" baseline="0" dirty="0" smtClean="0">
                <a:solidFill>
                  <a:schemeClr val="bg1"/>
                </a:solidFill>
                <a:latin typeface="Calisto MT" pitchFamily="18" charset="0"/>
              </a:rPr>
              <a:t>| </a:t>
            </a:r>
            <a:r>
              <a:rPr lang="en-US" sz="1200" baseline="0" dirty="0" smtClean="0">
                <a:latin typeface="Calisto MT" pitchFamily="18" charset="0"/>
              </a:rPr>
              <a:t> John P. Glaser</a:t>
            </a:r>
            <a:r>
              <a:rPr lang="en-US" sz="1200" dirty="0" smtClean="0">
                <a:latin typeface="Calisto MT" pitchFamily="18" charset="0"/>
              </a:rPr>
              <a:t> </a:t>
            </a:r>
            <a:endParaRPr lang="en-US" sz="1200" dirty="0">
              <a:latin typeface="Calisto MT" pitchFamily="18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895600" y="471652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1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" t="3139" r="3429"/>
          <a:stretch/>
        </p:blipFill>
        <p:spPr>
          <a:xfrm>
            <a:off x="-12578" y="491293"/>
            <a:ext cx="9144000" cy="234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2" y="6096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9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2232A"/>
              </a:buClr>
              <a:defRPr/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2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6"/>
            <a:ext cx="9144000" cy="262194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457200" y="6553200"/>
            <a:ext cx="8305800" cy="2870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Health Care Information Systems:</a:t>
            </a:r>
            <a:r>
              <a:rPr lang="en-US" baseline="0" dirty="0" smtClean="0">
                <a:solidFill>
                  <a:schemeClr val="tx1"/>
                </a:solidFill>
              </a:rPr>
              <a:t> A Practical Approach for Health Care Management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baseline="0" dirty="0" smtClean="0">
                <a:solidFill>
                  <a:schemeClr val="tx1"/>
                </a:solidFill>
              </a:rPr>
              <a:t> Edition  	  K. Wager, F. Lee, &amp; J. Glaser  	                    </a:t>
            </a:r>
            <a:fld id="{48AD39EC-489F-49FC-A496-52FBFF0A6B92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6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86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600200"/>
            <a:ext cx="3467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467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0476E4-3139-4ACD-A37D-C2BDD982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5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innerShdw blurRad="114300">
              <a:srgbClr val="D90023"/>
            </a:innerShdw>
          </a:effectLst>
          <a:latin typeface="Calisto M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2232A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685800"/>
            <a:ext cx="8686800" cy="19050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effectLst>
                  <a:innerShdw blurRad="114300">
                    <a:srgbClr val="D90023"/>
                  </a:innerShdw>
                </a:effectLst>
                <a:latin typeface="Calisto MT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500" b="1" dirty="0" smtClean="0"/>
              <a:t>Chapter 5</a:t>
            </a:r>
          </a:p>
          <a:p>
            <a:r>
              <a:rPr lang="en-US" sz="11100" dirty="0" smtClean="0"/>
              <a:t>Clinical Information Systems</a:t>
            </a:r>
            <a:r>
              <a:rPr lang="en-US" sz="26400" dirty="0" smtClean="0"/>
              <a:t/>
            </a:r>
            <a:br>
              <a:rPr lang="en-US" sz="264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2012 Physician Adoption of EHRs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08002" cy="52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EHR Use in Other Post Acute </a:t>
            </a:r>
            <a:br>
              <a:rPr lang="en-US" dirty="0" smtClean="0"/>
            </a:br>
            <a:r>
              <a:rPr lang="en-US" dirty="0" smtClean="0"/>
              <a:t>and LTC Settings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Extremely low</a:t>
            </a:r>
          </a:p>
          <a:p>
            <a:pPr lvl="1"/>
            <a:r>
              <a:rPr lang="en-US" dirty="0" smtClean="0"/>
              <a:t>6%--Long term care</a:t>
            </a:r>
          </a:p>
          <a:p>
            <a:pPr lvl="1"/>
            <a:r>
              <a:rPr lang="en-US" dirty="0" smtClean="0"/>
              <a:t>4%--Rehabilitation</a:t>
            </a:r>
          </a:p>
          <a:p>
            <a:pPr lvl="1"/>
            <a:r>
              <a:rPr lang="en-US" dirty="0" smtClean="0"/>
              <a:t>2%--Psychiatric</a:t>
            </a:r>
          </a:p>
          <a:p>
            <a:pPr lvl="1"/>
            <a:endParaRPr lang="en-US" dirty="0"/>
          </a:p>
          <a:p>
            <a:r>
              <a:rPr lang="en-US" dirty="0" smtClean="0"/>
              <a:t>Source: Health Affairs,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4856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EHR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/>
            <a:r>
              <a:rPr lang="en-US" dirty="0" smtClean="0"/>
              <a:t>Improved quality, outcomes and safety</a:t>
            </a:r>
          </a:p>
          <a:p>
            <a:pPr marL="530352" lvl="2"/>
            <a:r>
              <a:rPr lang="en-US" dirty="0" smtClean="0"/>
              <a:t>Computerized reminders and alerts</a:t>
            </a:r>
          </a:p>
          <a:p>
            <a:pPr marL="530352" lvl="2"/>
            <a:r>
              <a:rPr lang="en-US" dirty="0" smtClean="0"/>
              <a:t>Improved compliance with practice guidelines</a:t>
            </a:r>
          </a:p>
          <a:p>
            <a:pPr marL="530352" lvl="2"/>
            <a:r>
              <a:rPr lang="en-US" dirty="0" smtClean="0"/>
              <a:t>Reduction in medical errors</a:t>
            </a:r>
          </a:p>
          <a:p>
            <a:pPr marL="274320"/>
            <a:r>
              <a:rPr lang="en-US" dirty="0" smtClean="0"/>
              <a:t>Improved efficiency, productivity, and cost reduction</a:t>
            </a:r>
          </a:p>
          <a:p>
            <a:pPr marL="274320"/>
            <a:r>
              <a:rPr lang="en-US" dirty="0" smtClean="0"/>
              <a:t>Improved service and satisfaction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major types of CIS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/>
            <a:r>
              <a:rPr lang="en-US" dirty="0" smtClean="0"/>
              <a:t>Computerized provider order entry (CPOE)</a:t>
            </a:r>
          </a:p>
          <a:p>
            <a:pPr marL="274320"/>
            <a:r>
              <a:rPr lang="en-US" dirty="0" smtClean="0"/>
              <a:t>Medication administration using </a:t>
            </a:r>
            <a:r>
              <a:rPr lang="en-US" dirty="0" err="1" smtClean="0"/>
              <a:t>barcoding</a:t>
            </a:r>
            <a:endParaRPr lang="en-US" dirty="0" smtClean="0"/>
          </a:p>
          <a:p>
            <a:pPr marL="274320"/>
            <a:r>
              <a:rPr lang="en-US" dirty="0" smtClean="0"/>
              <a:t>Telemedicine</a:t>
            </a:r>
          </a:p>
          <a:p>
            <a:pPr marL="274320"/>
            <a:r>
              <a:rPr lang="en-US" dirty="0" err="1" smtClean="0"/>
              <a:t>Telehealth</a:t>
            </a:r>
            <a:r>
              <a:rPr lang="en-US" dirty="0" smtClean="0"/>
              <a:t>—for our purposes, we will focus on online communication (e.g. email) between patients and providers</a:t>
            </a:r>
          </a:p>
          <a:p>
            <a:pPr marL="274320"/>
            <a:r>
              <a:rPr lang="en-US" dirty="0" smtClean="0"/>
              <a:t>Personal health record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86600" cy="1219200"/>
          </a:xfrm>
        </p:spPr>
        <p:txBody>
          <a:bodyPr/>
          <a:lstStyle/>
          <a:p>
            <a:r>
              <a:rPr lang="en-US" dirty="0" smtClean="0"/>
              <a:t>CPOE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781425" cy="4495800"/>
          </a:xfrm>
        </p:spPr>
        <p:txBody>
          <a:bodyPr rtlCol="0">
            <a:normAutofit/>
          </a:bodyPr>
          <a:lstStyle/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Driven by need to improve patient safety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Automates the ordering process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Accepts orders electronically, provides decision support, may aid in diagnosis and treatment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43872" y="1981200"/>
            <a:ext cx="3669903" cy="2667000"/>
          </a:xfr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and Status of CPOE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/>
            <a:r>
              <a:rPr lang="en-US" dirty="0" smtClean="0"/>
              <a:t>Estimates vary from 8-20% </a:t>
            </a:r>
          </a:p>
          <a:p>
            <a:pPr marL="274320"/>
            <a:r>
              <a:rPr lang="en-US" dirty="0" smtClean="0"/>
              <a:t>Historically teaching hospitals more likely to use</a:t>
            </a:r>
          </a:p>
          <a:p>
            <a:pPr marL="274320"/>
            <a:r>
              <a:rPr lang="en-US" dirty="0" smtClean="0"/>
              <a:t>Many organizations are in various stages of implementation</a:t>
            </a:r>
          </a:p>
          <a:p>
            <a:pPr marL="274320"/>
            <a:r>
              <a:rPr lang="en-US" dirty="0" smtClean="0"/>
              <a:t>Required for achieving meaningful use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Barriers to CPOE Use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Complexity of ordering process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Physician entry an issue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Takes longer to place order; many systems are ‘cumbersome’, take too many steps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Incentives may not be aligned with use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Lack of confidence in system reliability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Insufficient training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Mandating use – should you?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 administration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of </a:t>
            </a:r>
            <a:r>
              <a:rPr lang="en-US" dirty="0" err="1" smtClean="0"/>
              <a:t>barcoding</a:t>
            </a:r>
            <a:r>
              <a:rPr lang="en-US" dirty="0" smtClean="0"/>
              <a:t> becoming more widespread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Aids in correctly identifying patient, drug, dose, etc.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HIMSS implementation guide—good resource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marL="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widely accepted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Has been used successfully by many health care organizations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Again, has potential to aid in making sure the right meds, get to the right patient, at the right dose…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Telemedicine</a:t>
            </a:r>
          </a:p>
        </p:txBody>
      </p:sp>
      <p:pic>
        <p:nvPicPr>
          <p:cNvPr id="19460" name="Picture 6" descr="j0287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2850710" cy="4893717"/>
          </a:xfrm>
        </p:spPr>
      </p:pic>
      <p:sp>
        <p:nvSpPr>
          <p:cNvPr id="245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Use of </a:t>
            </a:r>
            <a:r>
              <a:rPr lang="en-US" sz="2500" dirty="0" err="1" smtClean="0"/>
              <a:t>telecommunciations</a:t>
            </a:r>
            <a:r>
              <a:rPr lang="en-US" sz="2500" dirty="0" smtClean="0"/>
              <a:t> for the direct provision of care to patients at a distance</a:t>
            </a:r>
          </a:p>
          <a:p>
            <a:pPr marL="530352" lvl="2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Over </a:t>
            </a:r>
            <a:r>
              <a:rPr lang="en-US" dirty="0" smtClean="0"/>
              <a:t>200 telemedicine programs involving over 3500 health care institutions</a:t>
            </a:r>
            <a:endParaRPr lang="en-US" sz="2000" dirty="0" smtClean="0"/>
          </a:p>
          <a:p>
            <a:pPr marL="530352" lvl="2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Store and forward</a:t>
            </a:r>
          </a:p>
          <a:p>
            <a:pPr marL="530352" lvl="2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Two-way interactive TV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Funding an issue</a:t>
            </a:r>
          </a:p>
          <a:p>
            <a:pPr marL="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Cost effectiveness not fully known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Telehealth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pPr marL="274320"/>
            <a:r>
              <a:rPr lang="en-US" dirty="0" smtClean="0"/>
              <a:t>Using telecommunications to communicate with patients and deliver services</a:t>
            </a:r>
          </a:p>
          <a:p>
            <a:pPr lvl="1"/>
            <a:r>
              <a:rPr lang="en-US" dirty="0" smtClean="0"/>
              <a:t>Electronic consultations (e-consultations)</a:t>
            </a:r>
          </a:p>
          <a:p>
            <a:pPr lvl="1"/>
            <a:r>
              <a:rPr lang="en-US" dirty="0" smtClean="0"/>
              <a:t>Patient portals</a:t>
            </a:r>
          </a:p>
          <a:p>
            <a:pPr lvl="1"/>
            <a:r>
              <a:rPr lang="en-US" dirty="0" smtClean="0"/>
              <a:t>Refilling prescriptions</a:t>
            </a:r>
          </a:p>
          <a:p>
            <a:pPr lvl="1"/>
            <a:r>
              <a:rPr lang="en-US" dirty="0" smtClean="0"/>
              <a:t>Registering patient</a:t>
            </a:r>
          </a:p>
          <a:p>
            <a:pPr lvl="1"/>
            <a:r>
              <a:rPr lang="en-US" dirty="0" smtClean="0"/>
              <a:t>Scheduling appointments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7" y="1295400"/>
            <a:ext cx="84677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Telehealth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>
              <a:lnSpc>
                <a:spcPct val="90000"/>
              </a:lnSpc>
            </a:pPr>
            <a:r>
              <a:rPr lang="en-US" sz="2800" dirty="0" smtClean="0"/>
              <a:t>Current use of email communication between patients and physicians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Value to patients and providers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Issues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Complexity of infrastructure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Degree of integration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Message structure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Reimbursement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Health Record &amp; </a:t>
            </a:r>
            <a:br>
              <a:rPr lang="en-US" dirty="0" smtClean="0"/>
            </a:br>
            <a:r>
              <a:rPr lang="en-US" dirty="0" smtClean="0"/>
              <a:t>Patient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Managed by consumer</a:t>
            </a:r>
          </a:p>
          <a:p>
            <a:r>
              <a:rPr lang="en-US" dirty="0" smtClean="0"/>
              <a:t>May include both health and wellness information</a:t>
            </a:r>
          </a:p>
          <a:p>
            <a:r>
              <a:rPr lang="en-US" dirty="0" smtClean="0"/>
              <a:t>Patient portal—secure web site through which patients can access PHR or EHR</a:t>
            </a:r>
          </a:p>
          <a:p>
            <a:r>
              <a:rPr lang="en-US" dirty="0" smtClean="0"/>
              <a:t>Approximately 7% of consumers have PHR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76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Fitting Pieces Together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7469"/>
            <a:ext cx="5010150" cy="551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Barriers to Adoption &amp; Strategies for Overcoming Them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</a:t>
            </a:r>
          </a:p>
          <a:p>
            <a:r>
              <a:rPr lang="en-US" dirty="0" smtClean="0"/>
              <a:t>Organizational or Behavioral</a:t>
            </a:r>
          </a:p>
          <a:p>
            <a:r>
              <a:rPr lang="en-US" dirty="0" smtClean="0"/>
              <a:t>Technical Barriers</a:t>
            </a:r>
          </a:p>
          <a:p>
            <a:r>
              <a:rPr lang="en-US" dirty="0" smtClean="0"/>
              <a:t>Privacy and Security Barriers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Strategies for Overcoming Barriers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pPr marL="274320"/>
            <a:r>
              <a:rPr lang="en-US" dirty="0" smtClean="0"/>
              <a:t>What strategies are being employed to help overcome—</a:t>
            </a:r>
          </a:p>
          <a:p>
            <a:pPr lvl="1"/>
            <a:r>
              <a:rPr lang="en-US" dirty="0" smtClean="0"/>
              <a:t>Financial barriers?</a:t>
            </a:r>
          </a:p>
          <a:p>
            <a:pPr lvl="1"/>
            <a:r>
              <a:rPr lang="en-US" dirty="0" smtClean="0"/>
              <a:t>Behavioral barriers?</a:t>
            </a:r>
          </a:p>
          <a:p>
            <a:pPr lvl="1"/>
            <a:r>
              <a:rPr lang="en-US" dirty="0" smtClean="0"/>
              <a:t>Technical barriers?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Examined five clinical information systems—their current use, status, and value &amp; their relationship to each other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Discussed the value of sharing health information across organizations</a:t>
            </a:r>
          </a:p>
          <a:p>
            <a:pPr marL="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Discussed the three major barriers to adoption of these systems—financial, behavioral and technical and strategies to overcome them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/>
              <a:t>Clinical Information Systems—adoption, use, value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Electronic Health Record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Computerized Provider Order Entry (CPOE)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Medication Administration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Telemedicine/</a:t>
            </a:r>
            <a:r>
              <a:rPr lang="en-US" sz="2400" dirty="0" err="1" smtClean="0"/>
              <a:t>Telehealth</a:t>
            </a:r>
            <a:endParaRPr lang="en-US" sz="24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Personal Health Record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Fitting Applications Together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Information Exchange Across Boundaries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Overcoming Barriers to Adoption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terms used over time</a:t>
            </a:r>
            <a:endParaRPr lang="en-US" dirty="0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041754"/>
              </p:ext>
            </p:extLst>
          </p:nvPr>
        </p:nvGraphicFramePr>
        <p:xfrm>
          <a:off x="1981200" y="1828800"/>
          <a:ext cx="495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07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2" y="1374774"/>
            <a:ext cx="8399548" cy="517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82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543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Core Functions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914400"/>
            <a:ext cx="6400800" cy="5589016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we today?</a:t>
            </a:r>
          </a:p>
        </p:txBody>
      </p:sp>
      <p:pic>
        <p:nvPicPr>
          <p:cNvPr id="10244" name="Picture 4" descr="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7380514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828800" y="2743200"/>
            <a:ext cx="6553200" cy="1676400"/>
          </a:xfrm>
          <a:prstGeom prst="leftRightArrow">
            <a:avLst>
              <a:gd name="adj1" fmla="val 50000"/>
              <a:gd name="adj2" fmla="val 125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2400" dirty="0"/>
              <a:t>Broad Spectrum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Adoption in US Hospitals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5519"/>
            <a:ext cx="7696200" cy="534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28600"/>
            <a:ext cx="6019800" cy="619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554</Words>
  <Application>Microsoft Office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Calisto MT</vt:lpstr>
      <vt:lpstr>Wingdings</vt:lpstr>
      <vt:lpstr>Office Theme</vt:lpstr>
      <vt:lpstr>PowerPoint Presentation</vt:lpstr>
      <vt:lpstr>Learning Objectives</vt:lpstr>
      <vt:lpstr>Outline</vt:lpstr>
      <vt:lpstr>Various terms used over time</vt:lpstr>
      <vt:lpstr>Definitions</vt:lpstr>
      <vt:lpstr>Core Functions</vt:lpstr>
      <vt:lpstr>Where are we today?</vt:lpstr>
      <vt:lpstr>EHR Adoption in US Hospitals</vt:lpstr>
      <vt:lpstr>PowerPoint Presentation</vt:lpstr>
      <vt:lpstr>2012 Physician Adoption of EHRs</vt:lpstr>
      <vt:lpstr>EHR Use in Other Post Acute  and LTC Settings</vt:lpstr>
      <vt:lpstr>Value of EHR</vt:lpstr>
      <vt:lpstr>Other major types of CIS</vt:lpstr>
      <vt:lpstr>CPOE</vt:lpstr>
      <vt:lpstr>Use and Status of CPOE</vt:lpstr>
      <vt:lpstr>Historical Barriers to CPOE Use</vt:lpstr>
      <vt:lpstr>Medication administration</vt:lpstr>
      <vt:lpstr>Telemedicine</vt:lpstr>
      <vt:lpstr>Telehealth</vt:lpstr>
      <vt:lpstr>Telehealth</vt:lpstr>
      <vt:lpstr>Personal Health Record &amp;  Patient Portals</vt:lpstr>
      <vt:lpstr>Fitting Pieces Together </vt:lpstr>
      <vt:lpstr>Barriers to Adoption &amp; Strategies for Overcoming Them</vt:lpstr>
      <vt:lpstr>Strategies for Overcoming Barriers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Training Laptop</dc:creator>
  <cp:lastModifiedBy>Ferreira</cp:lastModifiedBy>
  <cp:revision>32</cp:revision>
  <dcterms:created xsi:type="dcterms:W3CDTF">2013-05-29T17:50:42Z</dcterms:created>
  <dcterms:modified xsi:type="dcterms:W3CDTF">2014-12-01T20:31:44Z</dcterms:modified>
</cp:coreProperties>
</file>