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71" r:id="rId13"/>
    <p:sldId id="268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23"/>
    <a:srgbClr val="D90032"/>
    <a:srgbClr val="D90019"/>
    <a:srgbClr val="D9000F"/>
    <a:srgbClr val="D2232A"/>
    <a:srgbClr val="D90005"/>
    <a:srgbClr val="D20A23"/>
    <a:srgbClr val="CA0A23"/>
    <a:srgbClr val="DC2323"/>
    <a:srgbClr val="D9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CA63-F33E-4059-8F36-A8B7BCF027C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379-E27F-497D-8343-B05E49255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26B-B0A6-4C10-AA19-A7886C3082E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9404-F838-428A-A322-52CD5184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3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9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2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9366" r="-97" b="21633"/>
          <a:stretch/>
        </p:blipFill>
        <p:spPr>
          <a:xfrm>
            <a:off x="-12578" y="6096000"/>
            <a:ext cx="9156577" cy="46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/>
        </p:blipFill>
        <p:spPr>
          <a:xfrm>
            <a:off x="2809365" y="3124200"/>
            <a:ext cx="3525270" cy="159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9"/>
          <a:stretch/>
        </p:blipFill>
        <p:spPr>
          <a:xfrm>
            <a:off x="3011978" y="4829797"/>
            <a:ext cx="3120044" cy="682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32256" y="5548056"/>
            <a:ext cx="407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sto MT" pitchFamily="18" charset="0"/>
              </a:rPr>
              <a:t>Karen A. Wager  </a:t>
            </a:r>
            <a:r>
              <a:rPr lang="en-US" sz="1200" dirty="0" smtClean="0">
                <a:solidFill>
                  <a:schemeClr val="bg1"/>
                </a:solidFill>
                <a:latin typeface="Calisto MT" pitchFamily="18" charset="0"/>
              </a:rPr>
              <a:t>|</a:t>
            </a:r>
            <a:r>
              <a:rPr lang="en-US" sz="1200" baseline="0" dirty="0" smtClean="0">
                <a:latin typeface="Calisto MT" pitchFamily="18" charset="0"/>
              </a:rPr>
              <a:t> Frances Wickham Lee  </a:t>
            </a:r>
            <a:r>
              <a:rPr lang="en-US" sz="1200" baseline="0" dirty="0" smtClean="0">
                <a:solidFill>
                  <a:schemeClr val="bg1"/>
                </a:solidFill>
                <a:latin typeface="Calisto MT" pitchFamily="18" charset="0"/>
              </a:rPr>
              <a:t>| </a:t>
            </a:r>
            <a:r>
              <a:rPr lang="en-US" sz="1200" baseline="0" dirty="0" smtClean="0">
                <a:latin typeface="Calisto MT" pitchFamily="18" charset="0"/>
              </a:rPr>
              <a:t> John P. Glaser</a:t>
            </a:r>
            <a:r>
              <a:rPr lang="en-US" sz="1200" dirty="0" smtClean="0">
                <a:latin typeface="Calisto MT" pitchFamily="18" charset="0"/>
              </a:rPr>
              <a:t> </a:t>
            </a:r>
            <a:endParaRPr lang="en-US" sz="1200" dirty="0">
              <a:latin typeface="Calisto MT" pitchFamily="18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95600" y="471652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609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32A"/>
              </a:buClr>
              <a:defRPr/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innerShdw blurRad="114300">
              <a:srgbClr val="D90023"/>
            </a:innerShdw>
          </a:effectLst>
          <a:latin typeface="Calisto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2232A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ms.gov/Regulations-and-Guidance/Legislation/EHRIncentivePrograms/Getting_Started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85800"/>
            <a:ext cx="8686800" cy="1905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effectLst>
                  <a:innerShdw blurRad="114300">
                    <a:srgbClr val="D90023"/>
                  </a:innerShdw>
                </a:effectLst>
                <a:latin typeface="Calisto MT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4400" b="1" dirty="0" smtClean="0"/>
              <a:t>Chapter 6</a:t>
            </a:r>
          </a:p>
          <a:p>
            <a:r>
              <a:rPr lang="en-US" sz="14400" b="1" dirty="0" smtClean="0"/>
              <a:t>Federal Efforts to Enhance Quality of Patient Care Through Use of Health IT</a:t>
            </a:r>
            <a:r>
              <a:rPr lang="en-US" sz="14400" dirty="0" smtClean="0"/>
              <a:t/>
            </a:r>
            <a:br>
              <a:rPr lang="en-US" sz="14400" dirty="0" smtClean="0"/>
            </a:br>
            <a:endParaRPr lang="en-US" sz="14400" dirty="0"/>
          </a:p>
        </p:txBody>
      </p:sp>
    </p:spTree>
    <p:extLst>
      <p:ext uri="{BB962C8B-B14F-4D97-AF65-F5344CB8AC3E}">
        <p14:creationId xmlns:p14="http://schemas.microsoft.com/office/powerpoint/2010/main" val="18318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Must use a certified EHR in a meaningful way</a:t>
            </a:r>
          </a:p>
          <a:p>
            <a:r>
              <a:rPr lang="en-US" sz="2800" dirty="0" smtClean="0"/>
              <a:t>Use an EHR that can exchange information electronically with other systems</a:t>
            </a:r>
          </a:p>
          <a:p>
            <a:r>
              <a:rPr lang="en-US" sz="2800" dirty="0" smtClean="0"/>
              <a:t>Submit reports to CMS that include performance measures proving that you mean meaningful use criteria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eligible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3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Office of the National Coordinator for Health IT (ONC) defines certification criteria for EHR (how EHR must </a:t>
            </a:r>
            <a:r>
              <a:rPr lang="en-US" sz="2800" i="1" dirty="0" smtClean="0"/>
              <a:t>work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CMS defines meaningful use (how EHR must </a:t>
            </a:r>
            <a:r>
              <a:rPr lang="en-US" sz="2800" i="1" dirty="0" smtClean="0"/>
              <a:t>be used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EHR Certification and </a:t>
            </a:r>
            <a:br>
              <a:rPr lang="en-US" dirty="0" smtClean="0"/>
            </a:br>
            <a:r>
              <a:rPr lang="en-US" dirty="0" smtClean="0"/>
              <a:t>meaningful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4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Meaningful use linked with nation’s health outcome policy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health care quality, safety, efficiency and reduce health care disparities</a:t>
            </a:r>
          </a:p>
          <a:p>
            <a:r>
              <a:rPr lang="en-US" dirty="0" smtClean="0"/>
              <a:t>Engage patients and families in their health care</a:t>
            </a:r>
          </a:p>
          <a:p>
            <a:r>
              <a:rPr lang="en-US" dirty="0" smtClean="0"/>
              <a:t>Improve care coordination</a:t>
            </a:r>
          </a:p>
          <a:p>
            <a:r>
              <a:rPr lang="en-US" dirty="0" smtClean="0"/>
              <a:t>Improve populations and public health</a:t>
            </a:r>
          </a:p>
          <a:p>
            <a:r>
              <a:rPr lang="en-US" dirty="0" smtClean="0"/>
              <a:t>Ensure adequate privacy and security of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3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use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3912"/>
            <a:ext cx="5924399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6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not enough…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need expertise</a:t>
            </a:r>
          </a:p>
          <a:p>
            <a:r>
              <a:rPr lang="en-US" dirty="0" smtClean="0"/>
              <a:t>..Regional extension centers </a:t>
            </a:r>
          </a:p>
          <a:p>
            <a:r>
              <a:rPr lang="en-US" dirty="0" smtClean="0"/>
              <a:t>..Health IT workforce training programs</a:t>
            </a:r>
          </a:p>
          <a:p>
            <a:r>
              <a:rPr lang="en-US" dirty="0" smtClean="0"/>
              <a:t>..ability to learn from others (e.g. Beacon communities)</a:t>
            </a:r>
          </a:p>
          <a:p>
            <a:r>
              <a:rPr lang="en-US" dirty="0" smtClean="0"/>
              <a:t>Facilitate exchange of health information</a:t>
            </a:r>
          </a:p>
          <a:p>
            <a:pPr lvl="1"/>
            <a:r>
              <a:rPr lang="en-US" dirty="0" smtClean="0"/>
              <a:t>Standards and certification</a:t>
            </a:r>
          </a:p>
          <a:p>
            <a:pPr lvl="1"/>
            <a:r>
              <a:rPr lang="en-US" dirty="0" smtClean="0"/>
              <a:t>Privacy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2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Extension Centers (RECs)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advice and technical assistance to primary care providers (especially those in small practices)</a:t>
            </a:r>
          </a:p>
          <a:p>
            <a:r>
              <a:rPr lang="en-US" dirty="0" smtClean="0"/>
              <a:t>Assist small rural hospitals without IT expertise</a:t>
            </a:r>
          </a:p>
          <a:p>
            <a:r>
              <a:rPr lang="en-US" dirty="0" smtClean="0"/>
              <a:t>Assist in selection and implementation of EHR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8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 and CMS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of the National Coordinator for HIT (ONC)</a:t>
            </a:r>
          </a:p>
          <a:p>
            <a:pPr lvl="1"/>
            <a:r>
              <a:rPr lang="en-US" dirty="0" smtClean="0"/>
              <a:t>Develops policies that implement the overall HITECH Act</a:t>
            </a:r>
          </a:p>
          <a:p>
            <a:pPr lvl="1"/>
            <a:r>
              <a:rPr lang="en-US" dirty="0" smtClean="0"/>
              <a:t>Specifies standards, implementation specifications and EHR certification</a:t>
            </a:r>
          </a:p>
          <a:p>
            <a:r>
              <a:rPr lang="en-US" dirty="0" smtClean="0"/>
              <a:t>CMS</a:t>
            </a:r>
          </a:p>
          <a:p>
            <a:pPr lvl="1"/>
            <a:r>
              <a:rPr lang="en-US" dirty="0" smtClean="0"/>
              <a:t>Promulgates policy related to Medicare and Medicaid EHR Incentive payment for meaningful use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5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Health IT Strategic Map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629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Health Care Reform:</a:t>
            </a:r>
            <a:br>
              <a:rPr lang="en-US" sz="3200" dirty="0" smtClean="0"/>
            </a:br>
            <a:r>
              <a:rPr lang="en-US" sz="3200" dirty="0" smtClean="0"/>
              <a:t>New Modes of Care and Payment Reform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Protection and Affordability Care Act (2010)—a few provisions</a:t>
            </a:r>
          </a:p>
          <a:p>
            <a:pPr lvl="1"/>
            <a:r>
              <a:rPr lang="en-US" dirty="0" smtClean="0"/>
              <a:t>Mandates health insurance</a:t>
            </a:r>
          </a:p>
          <a:p>
            <a:pPr lvl="1"/>
            <a:r>
              <a:rPr lang="en-US" dirty="0" smtClean="0"/>
              <a:t>Expands Medicaid to those up to 133% of federal poverty level</a:t>
            </a:r>
          </a:p>
          <a:p>
            <a:pPr lvl="1"/>
            <a:r>
              <a:rPr lang="en-US" dirty="0" smtClean="0"/>
              <a:t>Introduces health insurance exchange—greater role for states</a:t>
            </a:r>
          </a:p>
          <a:p>
            <a:pPr lvl="1"/>
            <a:r>
              <a:rPr lang="en-US" dirty="0" smtClean="0"/>
              <a:t>Prohibits placement of lifetime limits and coverage for pre-existing conditions</a:t>
            </a:r>
          </a:p>
          <a:p>
            <a:pPr lvl="1"/>
            <a:r>
              <a:rPr lang="en-US" dirty="0" smtClean="0"/>
              <a:t>CMS establishes Innovation Center to study different payment models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3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proposed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Accountable Care Organizations (ACOs)—</a:t>
            </a:r>
          </a:p>
          <a:p>
            <a:pPr lvl="1"/>
            <a:r>
              <a:rPr lang="en-US" dirty="0" smtClean="0"/>
              <a:t>network of physicians and other providers who work together to improve quality of care services and reduce costs for a define population (</a:t>
            </a:r>
            <a:r>
              <a:rPr lang="en-US" dirty="0" err="1" smtClean="0"/>
              <a:t>Merlis</a:t>
            </a:r>
            <a:r>
              <a:rPr lang="en-US" dirty="0" smtClean="0"/>
              <a:t>, 2010).</a:t>
            </a:r>
          </a:p>
          <a:p>
            <a:r>
              <a:rPr lang="en-US" dirty="0" smtClean="0"/>
              <a:t>Patient Center Medical Home (PCMH)</a:t>
            </a:r>
          </a:p>
          <a:p>
            <a:pPr lvl="1"/>
            <a:r>
              <a:rPr lang="en-US" dirty="0" smtClean="0"/>
              <a:t>Provide comprehensive primary care throughout individual’s life by facilitating partnerships between the patient, his or her providers, and if appropriate, the patient’s family.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6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gain understanding of major federal legislation passed in recent uses to promote adoption and meaningful use of EHR systems</a:t>
            </a:r>
          </a:p>
          <a:p>
            <a:r>
              <a:rPr lang="en-US" dirty="0" smtClean="0"/>
              <a:t>To describe Medicare and Medicaid EHR incentive programs</a:t>
            </a:r>
          </a:p>
          <a:p>
            <a:r>
              <a:rPr lang="en-US" dirty="0" smtClean="0"/>
              <a:t>To discuss implications of health care reform and new models of care on health information management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ACOs and PCMHs require health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and coordinate integrated care</a:t>
            </a:r>
          </a:p>
          <a:p>
            <a:r>
              <a:rPr lang="en-US" dirty="0" smtClean="0"/>
              <a:t>Identify, manage and contain costs</a:t>
            </a:r>
          </a:p>
          <a:p>
            <a:r>
              <a:rPr lang="en-US" dirty="0" smtClean="0"/>
              <a:t>Adhere to evidence-based practice guidelines</a:t>
            </a:r>
          </a:p>
          <a:p>
            <a:r>
              <a:rPr lang="en-US" dirty="0" smtClean="0"/>
              <a:t>Manage populations health</a:t>
            </a:r>
          </a:p>
          <a:p>
            <a:r>
              <a:rPr lang="en-US" dirty="0" smtClean="0"/>
              <a:t>Report on quality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1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Bundled payments</a:t>
            </a:r>
          </a:p>
          <a:p>
            <a:r>
              <a:rPr lang="en-US" dirty="0" smtClean="0"/>
              <a:t>Pay for performance</a:t>
            </a:r>
          </a:p>
          <a:p>
            <a:r>
              <a:rPr lang="en-US" dirty="0" smtClean="0"/>
              <a:t>Shared savings programs</a:t>
            </a:r>
          </a:p>
          <a:p>
            <a:r>
              <a:rPr lang="en-US" dirty="0" smtClean="0"/>
              <a:t>Capitation or global payment</a:t>
            </a:r>
          </a:p>
          <a:p>
            <a:r>
              <a:rPr lang="en-US" dirty="0" smtClean="0"/>
              <a:t>Episode of care</a:t>
            </a:r>
          </a:p>
          <a:p>
            <a:r>
              <a:rPr lang="en-US" dirty="0" smtClean="0"/>
              <a:t>Other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Information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Essential to new models of care and payment reform</a:t>
            </a:r>
          </a:p>
          <a:p>
            <a:r>
              <a:rPr lang="en-US" dirty="0" smtClean="0"/>
              <a:t>HIE</a:t>
            </a:r>
          </a:p>
          <a:p>
            <a:pPr lvl="1"/>
            <a:r>
              <a:rPr lang="en-US" dirty="0" smtClean="0"/>
              <a:t>Electronic movement of health related information among organizations according to nationally recognized standards (verb)</a:t>
            </a:r>
          </a:p>
          <a:p>
            <a:pPr lvl="1"/>
            <a:r>
              <a:rPr lang="en-US" dirty="0" smtClean="0"/>
              <a:t>A health information organization that brings together stakeholders within a defined geographical area and governs HIE among them for the purpose of improving health and care in the community (noun)</a:t>
            </a:r>
          </a:p>
        </p:txBody>
      </p:sp>
    </p:spTree>
    <p:extLst>
      <p:ext uri="{BB962C8B-B14F-4D97-AF65-F5344CB8AC3E}">
        <p14:creationId xmlns:p14="http://schemas.microsoft.com/office/powerpoint/2010/main" val="314266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Promotes improved patient care, quality and safety</a:t>
            </a:r>
          </a:p>
          <a:p>
            <a:r>
              <a:rPr lang="en-US" dirty="0" smtClean="0"/>
              <a:t>Makes relevant health information readily available</a:t>
            </a:r>
          </a:p>
          <a:p>
            <a:r>
              <a:rPr lang="en-US" dirty="0" smtClean="0"/>
              <a:t>Provides means to reduce duplication of services</a:t>
            </a:r>
          </a:p>
          <a:p>
            <a:r>
              <a:rPr lang="en-US" dirty="0" smtClean="0"/>
              <a:t>Provides governance and management over data exchange process</a:t>
            </a:r>
          </a:p>
          <a:p>
            <a:r>
              <a:rPr lang="en-US" dirty="0" smtClean="0"/>
              <a:t>Facilitates achievement of meaningful use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Nationwide Health Information Network (</a:t>
            </a:r>
            <a:r>
              <a:rPr lang="en-US" dirty="0" err="1" smtClean="0"/>
              <a:t>NwHIN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standards, services, and policies that enable the secure exchange of health information over the </a:t>
            </a:r>
            <a:r>
              <a:rPr lang="en-US" dirty="0" smtClean="0"/>
              <a:t>Internet</a:t>
            </a:r>
          </a:p>
          <a:p>
            <a:r>
              <a:rPr lang="en-US" dirty="0" smtClean="0"/>
              <a:t>intent is to securely link regional and state HIEs</a:t>
            </a:r>
          </a:p>
          <a:p>
            <a:r>
              <a:rPr lang="en-US" dirty="0" smtClean="0"/>
              <a:t>Direct Project</a:t>
            </a:r>
          </a:p>
          <a:p>
            <a:r>
              <a:rPr lang="en-US" dirty="0" smtClean="0"/>
              <a:t>CONNECT Open Source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Align stakeholders with HIE priorities </a:t>
            </a:r>
          </a:p>
          <a:p>
            <a:r>
              <a:rPr lang="en-US" dirty="0" smtClean="0"/>
              <a:t>Establish and maintain consistent brand identify and role as trusted, neutral entity</a:t>
            </a:r>
          </a:p>
          <a:p>
            <a:r>
              <a:rPr lang="en-US" dirty="0" smtClean="0"/>
              <a:t>Ensure along with vision in making strategic choices</a:t>
            </a:r>
          </a:p>
          <a:p>
            <a:r>
              <a:rPr lang="en-US" dirty="0" smtClean="0"/>
              <a:t>Consider structural characteristics and dynamics</a:t>
            </a:r>
          </a:p>
          <a:p>
            <a:r>
              <a:rPr lang="en-US" dirty="0" smtClean="0"/>
              <a:t>Understand clinical workflow and change management</a:t>
            </a:r>
          </a:p>
          <a:p>
            <a:pPr marL="0" indent="0"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NeHC</a:t>
            </a:r>
            <a:r>
              <a:rPr lang="en-US" sz="2200" dirty="0" smtClean="0"/>
              <a:t>, Secrets of HIE Success Revealed, 2011)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721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Ramifications of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Ability to accurately identify and link patient data</a:t>
            </a:r>
          </a:p>
          <a:p>
            <a:r>
              <a:rPr lang="en-US" dirty="0" smtClean="0"/>
              <a:t>Share patient information in standardized format</a:t>
            </a:r>
          </a:p>
          <a:p>
            <a:r>
              <a:rPr lang="en-US" dirty="0" smtClean="0"/>
              <a:t>Establish care coordination systems</a:t>
            </a:r>
          </a:p>
          <a:p>
            <a:r>
              <a:rPr lang="en-US" dirty="0" smtClean="0"/>
              <a:t>Explore patient engagement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Participate in disease registries</a:t>
            </a:r>
          </a:p>
          <a:p>
            <a:r>
              <a:rPr lang="en-US" dirty="0" smtClean="0"/>
              <a:t>Monitor performance and report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Federal legislation in health care reform has had significant impact on adoption and use of  EHR</a:t>
            </a:r>
          </a:p>
          <a:p>
            <a:r>
              <a:rPr lang="en-US" dirty="0" smtClean="0"/>
              <a:t>Increased emphasis on new models of care and payment reform</a:t>
            </a:r>
          </a:p>
          <a:p>
            <a:r>
              <a:rPr lang="en-US" dirty="0" smtClean="0"/>
              <a:t>Health information exchange critical component</a:t>
            </a:r>
          </a:p>
          <a:p>
            <a:r>
              <a:rPr lang="en-US" dirty="0" smtClean="0"/>
              <a:t>Individual health care organizations and providers will need to ensure they have IT capabilities to effectively mange care resources under new models of care and payment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0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health information exchange (HIE) and discuss efforts underway nationally to promote exchange of health data across organizations.</a:t>
            </a:r>
          </a:p>
          <a:p>
            <a:r>
              <a:rPr lang="en-US" dirty="0" smtClean="0"/>
              <a:t>To discuss the health IT ramifications of payment reform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HITECH Act</a:t>
            </a:r>
          </a:p>
          <a:p>
            <a:pPr lvl="1"/>
            <a:r>
              <a:rPr lang="en-US" dirty="0" smtClean="0"/>
              <a:t>Components of Act</a:t>
            </a:r>
          </a:p>
          <a:p>
            <a:pPr lvl="1"/>
            <a:r>
              <a:rPr lang="en-US" dirty="0" smtClean="0"/>
              <a:t>Medicare and Medicaid EHR Incentive Programs</a:t>
            </a:r>
          </a:p>
          <a:p>
            <a:pPr lvl="1"/>
            <a:r>
              <a:rPr lang="en-US" dirty="0" smtClean="0"/>
              <a:t>Meaningful Use: Definition and criteria</a:t>
            </a:r>
          </a:p>
          <a:p>
            <a:r>
              <a:rPr lang="en-US" dirty="0" smtClean="0"/>
              <a:t>Role of the ONC and CMS</a:t>
            </a:r>
          </a:p>
          <a:p>
            <a:r>
              <a:rPr lang="en-US" dirty="0" smtClean="0"/>
              <a:t>Health Care Reform: New modes of care and payment reform</a:t>
            </a:r>
          </a:p>
          <a:p>
            <a:r>
              <a:rPr lang="en-US" dirty="0" smtClean="0"/>
              <a:t>Health Information Exchange (HIE)</a:t>
            </a:r>
          </a:p>
          <a:p>
            <a:r>
              <a:rPr lang="en-US" dirty="0" smtClean="0"/>
              <a:t>IT Ramifications of New Models of Care and Payment Reform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46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HITECH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Health Information Technology Economic and Clinical Health Act (HITECH)</a:t>
            </a:r>
          </a:p>
          <a:p>
            <a:pPr lvl="1"/>
            <a:r>
              <a:rPr lang="en-US" dirty="0" smtClean="0"/>
              <a:t>Established Medicare and Medicaid EHR Incentive Programs</a:t>
            </a:r>
          </a:p>
          <a:p>
            <a:pPr lvl="1"/>
            <a:r>
              <a:rPr lang="en-US" dirty="0" smtClean="0"/>
              <a:t>Established 62 Regional Extension Centers</a:t>
            </a:r>
          </a:p>
          <a:p>
            <a:pPr lvl="1"/>
            <a:r>
              <a:rPr lang="en-US" dirty="0" smtClean="0"/>
              <a:t>Created health IT workforce educational opportunities</a:t>
            </a:r>
          </a:p>
          <a:p>
            <a:pPr lvl="1"/>
            <a:r>
              <a:rPr lang="en-US" dirty="0" smtClean="0"/>
              <a:t>Identified Beacon communities and Strategic Health IT Advanced Research Projects (SHARPs)</a:t>
            </a:r>
          </a:p>
          <a:p>
            <a:pPr lvl="1"/>
            <a:r>
              <a:rPr lang="en-US" dirty="0" smtClean="0"/>
              <a:t>HIE infrastructure—Nationwide Health Information Network (</a:t>
            </a:r>
            <a:r>
              <a:rPr lang="en-US" dirty="0" err="1" smtClean="0"/>
              <a:t>NwHIN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EHR certification</a:t>
            </a:r>
          </a:p>
          <a:p>
            <a:pPr lvl="1"/>
            <a:r>
              <a:rPr lang="en-US" dirty="0" smtClean="0"/>
              <a:t>Expanded Privacy and Security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2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873"/>
            <a:ext cx="7086600" cy="614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2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HITECH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individual and population health outcomes</a:t>
            </a:r>
          </a:p>
          <a:p>
            <a:r>
              <a:rPr lang="en-US" dirty="0" smtClean="0"/>
              <a:t>Increase transparency and efficiency</a:t>
            </a:r>
          </a:p>
          <a:p>
            <a:r>
              <a:rPr lang="en-US" dirty="0" smtClean="0"/>
              <a:t>Improve ability to study and improve care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2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Incentive Programs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05536" cy="53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CMS offers two EHR incentive programs</a:t>
            </a:r>
          </a:p>
          <a:p>
            <a:pPr lvl="1"/>
            <a:r>
              <a:rPr lang="en-US" dirty="0" smtClean="0"/>
              <a:t>Medicare </a:t>
            </a:r>
          </a:p>
          <a:p>
            <a:pPr lvl="2"/>
            <a:r>
              <a:rPr lang="en-US" dirty="0" smtClean="0"/>
              <a:t>Hospitals (including CAH)</a:t>
            </a:r>
          </a:p>
          <a:p>
            <a:pPr lvl="2"/>
            <a:r>
              <a:rPr lang="en-US" dirty="0" smtClean="0"/>
              <a:t>Eligible practitioners</a:t>
            </a:r>
          </a:p>
          <a:p>
            <a:pPr lvl="1"/>
            <a:r>
              <a:rPr lang="en-US" dirty="0" smtClean="0"/>
              <a:t>Medicaid</a:t>
            </a:r>
          </a:p>
          <a:p>
            <a:pPr lvl="2"/>
            <a:r>
              <a:rPr lang="en-US" dirty="0" smtClean="0"/>
              <a:t>Hospitals (including CAH and Children’s Hospitals</a:t>
            </a:r>
          </a:p>
          <a:p>
            <a:pPr lvl="2"/>
            <a:r>
              <a:rPr lang="en-US" dirty="0" smtClean="0"/>
              <a:t>Eligible practitioners</a:t>
            </a:r>
          </a:p>
          <a:p>
            <a:pPr marL="64008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CMS EHR Incentive Program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EHR Incentive program and meaningful use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267200" cy="359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5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957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Calisto MT</vt:lpstr>
      <vt:lpstr>Wingdings</vt:lpstr>
      <vt:lpstr>Office Theme</vt:lpstr>
      <vt:lpstr>PowerPoint Presentation</vt:lpstr>
      <vt:lpstr>Learning Objectives</vt:lpstr>
      <vt:lpstr>Learning Objectives</vt:lpstr>
      <vt:lpstr>Outline</vt:lpstr>
      <vt:lpstr>HITECH Act</vt:lpstr>
      <vt:lpstr>PowerPoint Presentation</vt:lpstr>
      <vt:lpstr>Goals of HITECH Act</vt:lpstr>
      <vt:lpstr>EHR Incentive Programs</vt:lpstr>
      <vt:lpstr>Overview of EHR Incentive program and meaningful use</vt:lpstr>
      <vt:lpstr>To be eligible</vt:lpstr>
      <vt:lpstr>EHR Certification and  meaningful use</vt:lpstr>
      <vt:lpstr>Meaningful use linked with nation’s health outcome policy priorities</vt:lpstr>
      <vt:lpstr>Meaningful use</vt:lpstr>
      <vt:lpstr>Funding not enough…</vt:lpstr>
      <vt:lpstr>Regional Extension Centers (RECs)</vt:lpstr>
      <vt:lpstr>ONC and CMS Roles</vt:lpstr>
      <vt:lpstr>Federal Health IT Strategic Map</vt:lpstr>
      <vt:lpstr>Health Care Reform: New Modes of Care and Payment Reform</vt:lpstr>
      <vt:lpstr>Two proposed frameworks</vt:lpstr>
      <vt:lpstr>ACOs and PCMHs require health IT</vt:lpstr>
      <vt:lpstr>New Forms of Payment</vt:lpstr>
      <vt:lpstr>Health Information Exchange</vt:lpstr>
      <vt:lpstr>HIE Benefits</vt:lpstr>
      <vt:lpstr>Nationwide Health Information Network (NwHIN)</vt:lpstr>
      <vt:lpstr>HIE Lessons</vt:lpstr>
      <vt:lpstr>IT Ramifications of Reform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 Laptop</dc:creator>
  <cp:lastModifiedBy>Ferreira</cp:lastModifiedBy>
  <cp:revision>41</cp:revision>
  <dcterms:created xsi:type="dcterms:W3CDTF">2013-05-29T17:50:42Z</dcterms:created>
  <dcterms:modified xsi:type="dcterms:W3CDTF">2014-12-01T20:32:16Z</dcterms:modified>
</cp:coreProperties>
</file>