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4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23"/>
    <a:srgbClr val="D90032"/>
    <a:srgbClr val="D90019"/>
    <a:srgbClr val="D9000F"/>
    <a:srgbClr val="D2232A"/>
    <a:srgbClr val="D90005"/>
    <a:srgbClr val="D20A23"/>
    <a:srgbClr val="CA0A23"/>
    <a:srgbClr val="DC2323"/>
    <a:srgbClr val="D9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8CA63-F33E-4059-8F36-A8B7BCF027C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0379-E27F-497D-8343-B05E4925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57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3126B-B0A6-4C10-AA19-A7886C3082E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49404-F838-428A-A322-52CD5184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3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" t="29366" r="-97" b="21633"/>
          <a:stretch/>
        </p:blipFill>
        <p:spPr>
          <a:xfrm>
            <a:off x="-12578" y="6096000"/>
            <a:ext cx="9156577" cy="460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9"/>
          <a:stretch/>
        </p:blipFill>
        <p:spPr>
          <a:xfrm>
            <a:off x="2809365" y="3124200"/>
            <a:ext cx="3525270" cy="1592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9"/>
          <a:stretch/>
        </p:blipFill>
        <p:spPr>
          <a:xfrm>
            <a:off x="3011978" y="4829797"/>
            <a:ext cx="3120044" cy="68256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532256" y="5548056"/>
            <a:ext cx="407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itchFamily="18" charset="0"/>
              </a:rPr>
              <a:t>Karen A. Wager  </a:t>
            </a:r>
            <a:r>
              <a:rPr lang="en-US" sz="1200" dirty="0" smtClean="0">
                <a:solidFill>
                  <a:schemeClr val="bg1"/>
                </a:solidFill>
                <a:latin typeface="Calisto MT" pitchFamily="18" charset="0"/>
              </a:rPr>
              <a:t>|</a:t>
            </a:r>
            <a:r>
              <a:rPr lang="en-US" sz="1200" baseline="0" dirty="0" smtClean="0">
                <a:latin typeface="Calisto MT" pitchFamily="18" charset="0"/>
              </a:rPr>
              <a:t> Frances Wickham Lee  </a:t>
            </a:r>
            <a:r>
              <a:rPr lang="en-US" sz="1200" baseline="0" dirty="0" smtClean="0">
                <a:solidFill>
                  <a:schemeClr val="bg1"/>
                </a:solidFill>
                <a:latin typeface="Calisto MT" pitchFamily="18" charset="0"/>
              </a:rPr>
              <a:t>| </a:t>
            </a:r>
            <a:r>
              <a:rPr lang="en-US" sz="1200" baseline="0" dirty="0" smtClean="0">
                <a:latin typeface="Calisto MT" pitchFamily="18" charset="0"/>
              </a:rPr>
              <a:t> John P. Glaser</a:t>
            </a:r>
            <a:r>
              <a:rPr lang="en-US" sz="1200" dirty="0" smtClean="0">
                <a:latin typeface="Calisto MT" pitchFamily="18" charset="0"/>
              </a:rPr>
              <a:t> </a:t>
            </a:r>
            <a:endParaRPr lang="en-US" sz="1200" dirty="0">
              <a:latin typeface="Calisto MT" pitchFamily="18" charset="0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2895600" y="471652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61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9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4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63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685800"/>
            <a:ext cx="8686800" cy="19050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effectLst>
                  <a:innerShdw blurRad="114300">
                    <a:srgbClr val="D90023"/>
                  </a:innerShdw>
                </a:effectLst>
                <a:latin typeface="Calisto MT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500" b="1" dirty="0" smtClean="0"/>
              <a:t>Chapter 7</a:t>
            </a:r>
          </a:p>
          <a:p>
            <a:r>
              <a:rPr lang="en-US" sz="11100" dirty="0" smtClean="0"/>
              <a:t>System Acquisition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System Acquisition Process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7467600" cy="4525963"/>
          </a:xfrm>
        </p:spPr>
        <p:txBody>
          <a:bodyPr/>
          <a:lstStyle/>
          <a:p>
            <a:pPr marL="274320"/>
            <a:r>
              <a:rPr lang="en-US" dirty="0" smtClean="0"/>
              <a:t>Develop and distribute the request for proposal or request for information</a:t>
            </a:r>
          </a:p>
          <a:p>
            <a:pPr lvl="1"/>
            <a:r>
              <a:rPr lang="en-US" dirty="0" smtClean="0"/>
              <a:t>What is generally included in an RFP?</a:t>
            </a:r>
          </a:p>
          <a:p>
            <a:pPr lvl="1"/>
            <a:r>
              <a:rPr lang="en-US" dirty="0" smtClean="0"/>
              <a:t>How does an RFI differ from an RFP?</a:t>
            </a:r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Components of an RFP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620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Instructions for vendors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Organization objectives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Background of the organization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System goals and requirements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Vendor qualifications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Proposed solutions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Criteria for evaluating proposals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General contractual requirements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Pricing and support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Evaluate RFP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63650"/>
            <a:ext cx="8526765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System Acquisition Process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746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Conduct a cost-benefit analysis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Identify acquisition and support costs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Identify and evaluate potential benefits of each option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Prepare a summary report and recommendations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Recommend having at least 2-3 vendors in final ranking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Conduct contract negotiations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Usability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691" y="1143000"/>
            <a:ext cx="5334000" cy="539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815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Despite the best made plans, things can and do go wrong…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Failure to manage vendor access to organization leadership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Failure to keep the process objectives (getting caught up in the vendor razzle-dazzle)</a:t>
            </a:r>
          </a:p>
          <a:p>
            <a:pPr marL="274320">
              <a:lnSpc>
                <a:spcPct val="90000"/>
              </a:lnSpc>
            </a:pPr>
            <a:r>
              <a:rPr lang="en-US" sz="2800" dirty="0" smtClean="0"/>
              <a:t>Overdoing or under-doing the RFP</a:t>
            </a:r>
          </a:p>
          <a:p>
            <a:pPr marL="274320">
              <a:lnSpc>
                <a:spcPct val="90000"/>
              </a:lnSpc>
            </a:pPr>
            <a:r>
              <a:rPr lang="en-US" sz="2800" dirty="0" smtClean="0"/>
              <a:t>Failure to involve the leadership team and users extensively during the system selection</a:t>
            </a:r>
          </a:p>
          <a:p>
            <a:pPr marL="274320">
              <a:lnSpc>
                <a:spcPct val="90000"/>
              </a:lnSpc>
            </a:pPr>
            <a:r>
              <a:rPr lang="en-US" sz="2800" dirty="0" smtClean="0"/>
              <a:t>Turning negotiations into a blood sport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Important to effectively manage system acquisition process</a:t>
            </a:r>
          </a:p>
          <a:p>
            <a:pPr marL="274320"/>
            <a:r>
              <a:rPr lang="en-US" dirty="0" smtClean="0"/>
              <a:t>Key tasks that generally occur</a:t>
            </a:r>
          </a:p>
          <a:p>
            <a:pPr marL="274320"/>
            <a:r>
              <a:rPr lang="en-US" dirty="0" smtClean="0"/>
              <a:t>Importance and composition of project repository</a:t>
            </a:r>
          </a:p>
          <a:p>
            <a:pPr marL="274320"/>
            <a:r>
              <a:rPr lang="en-US" dirty="0" smtClean="0"/>
              <a:t>Things that can derail the acquisition process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Explain the process a HCO generally goes through in selecting a HCIS.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Describe the SDLC and its four major stages.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the various stages for acquiring a HCIS and pros and cons of each.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Discuss the purpose and content of a RFI and RFP in the system acquisition process.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Gain insight into the problems that may occur during system acquisition.</a:t>
            </a:r>
          </a:p>
          <a:p>
            <a:pPr marL="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Gain an understanding of the health care IT industry.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System Acquisition</a:t>
            </a:r>
          </a:p>
          <a:p>
            <a:r>
              <a:rPr lang="en-US" dirty="0" smtClean="0"/>
              <a:t>Systems Development Life Cycle</a:t>
            </a:r>
          </a:p>
          <a:p>
            <a:r>
              <a:rPr lang="en-US" dirty="0" smtClean="0"/>
              <a:t>The System Acquisition Process</a:t>
            </a:r>
          </a:p>
          <a:p>
            <a:r>
              <a:rPr lang="en-US" dirty="0" smtClean="0"/>
              <a:t>Project Management Tools</a:t>
            </a:r>
          </a:p>
          <a:p>
            <a:r>
              <a:rPr lang="en-US" dirty="0" smtClean="0"/>
              <a:t>Things That Can Go Wrong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Acquisition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/>
            <a:r>
              <a:rPr lang="en-US" dirty="0" smtClean="0"/>
              <a:t>The process that occurs from the time the decision is made to select a new system (or replace an existing system) until the time a contract has been negotiated and signed.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Systems Development Life Cycle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620000" cy="4525963"/>
          </a:xfrm>
        </p:spPr>
        <p:txBody>
          <a:bodyPr/>
          <a:lstStyle/>
          <a:p>
            <a:pPr marL="274320"/>
            <a:r>
              <a:rPr lang="en-US" dirty="0" smtClean="0"/>
              <a:t>Blueprint to aid in the planning, selection, implementation, and support of a health care information system.</a:t>
            </a:r>
          </a:p>
          <a:p>
            <a:r>
              <a:rPr lang="en-US" dirty="0" smtClean="0"/>
              <a:t>Phases—</a:t>
            </a:r>
          </a:p>
          <a:p>
            <a:pPr lvl="1"/>
            <a:r>
              <a:rPr lang="en-US" dirty="0" smtClean="0"/>
              <a:t>Planning and Analysis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Support and Evaluation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562600" y="3994158"/>
            <a:ext cx="228600" cy="609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 dirty="0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6096000" y="4114014"/>
            <a:ext cx="212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System Acquisition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SDLC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600824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 to System Acquisition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Health care executive team should</a:t>
            </a:r>
          </a:p>
          <a:p>
            <a:pPr lvl="1"/>
            <a:r>
              <a:rPr lang="en-US" dirty="0" smtClean="0"/>
              <a:t>Engage in strategic information systems planning</a:t>
            </a:r>
          </a:p>
          <a:p>
            <a:pPr lvl="1"/>
            <a:r>
              <a:rPr lang="en-US" dirty="0" smtClean="0"/>
              <a:t>Identify goals and strategies and how IT will be employed to aid the organization in achieving them</a:t>
            </a:r>
          </a:p>
          <a:p>
            <a:pPr lvl="1"/>
            <a:r>
              <a:rPr lang="en-US" dirty="0" smtClean="0"/>
              <a:t>Establish IT priorities</a:t>
            </a:r>
          </a:p>
          <a:p>
            <a:pPr lvl="1"/>
            <a:r>
              <a:rPr lang="en-US" dirty="0" smtClean="0"/>
              <a:t>Gain budgetary approval and institutional support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System Acquisition 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600200"/>
            <a:ext cx="7543800" cy="4525963"/>
          </a:xfrm>
        </p:spPr>
        <p:txBody>
          <a:bodyPr/>
          <a:lstStyle/>
          <a:p>
            <a:pPr marL="274320"/>
            <a:r>
              <a:rPr lang="en-US" dirty="0" smtClean="0"/>
              <a:t>Establish project steering committee and appoint project manager</a:t>
            </a:r>
          </a:p>
          <a:p>
            <a:pPr lvl="1"/>
            <a:r>
              <a:rPr lang="en-US" dirty="0" smtClean="0"/>
              <a:t>Size and composition</a:t>
            </a:r>
          </a:p>
          <a:p>
            <a:pPr lvl="1"/>
            <a:r>
              <a:rPr lang="en-US" dirty="0" smtClean="0"/>
              <a:t>Knowledge and skills</a:t>
            </a:r>
          </a:p>
          <a:p>
            <a:r>
              <a:rPr lang="en-US" dirty="0" smtClean="0"/>
              <a:t>Define project objectives and scope of analysis</a:t>
            </a:r>
          </a:p>
          <a:p>
            <a:pPr lvl="1"/>
            <a:r>
              <a:rPr lang="en-US" dirty="0" smtClean="0"/>
              <a:t>Decide what you hope to achieve as a steering committee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System Acquisition Process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Determine system goals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What does the organization hope to accomplish by implementing the proposed system? What is it looking for in a system?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Goals should be specific and measurable and congruent with the strategic goals of the organization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Determine and prioritize system requirements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489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Calisto MT</vt:lpstr>
      <vt:lpstr>Wingdings</vt:lpstr>
      <vt:lpstr>Office Theme</vt:lpstr>
      <vt:lpstr>PowerPoint Presentation</vt:lpstr>
      <vt:lpstr>Learning Objectives</vt:lpstr>
      <vt:lpstr>Outline</vt:lpstr>
      <vt:lpstr>System Acquisition</vt:lpstr>
      <vt:lpstr>Systems Development Life Cycle</vt:lpstr>
      <vt:lpstr>SDLC</vt:lpstr>
      <vt:lpstr>Prior to System Acquisition</vt:lpstr>
      <vt:lpstr>The System Acquisition Process</vt:lpstr>
      <vt:lpstr>The System Acquisition Process</vt:lpstr>
      <vt:lpstr>The System Acquisition Process</vt:lpstr>
      <vt:lpstr>Typical Components of an RFP</vt:lpstr>
      <vt:lpstr>Evaluate RFP</vt:lpstr>
      <vt:lpstr>The System Acquisition Process</vt:lpstr>
      <vt:lpstr>Assess Usability</vt:lpstr>
      <vt:lpstr>Despite the best made plans, things can and do go wrong…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29</cp:revision>
  <dcterms:created xsi:type="dcterms:W3CDTF">2013-05-29T17:50:42Z</dcterms:created>
  <dcterms:modified xsi:type="dcterms:W3CDTF">2014-12-01T20:32:49Z</dcterms:modified>
</cp:coreProperties>
</file>