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4" r:id="rId29"/>
    <p:sldId id="286" r:id="rId30"/>
    <p:sldId id="287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6" r:id="rId40"/>
    <p:sldId id="298" r:id="rId41"/>
    <p:sldId id="297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0023"/>
    <a:srgbClr val="D90032"/>
    <a:srgbClr val="D90019"/>
    <a:srgbClr val="D9000F"/>
    <a:srgbClr val="D2232A"/>
    <a:srgbClr val="D90005"/>
    <a:srgbClr val="D20A23"/>
    <a:srgbClr val="CA0A23"/>
    <a:srgbClr val="DC2323"/>
    <a:srgbClr val="D91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D8CA63-F33E-4059-8F36-A8B7BCF027CB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A0379-E27F-497D-8343-B05E49255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54573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3126B-B0A6-4C10-AA19-A7886C3082EE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49404-F838-428A-A322-52CD51842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58388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D2232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7" t="29366" r="-97" b="21633"/>
          <a:stretch/>
        </p:blipFill>
        <p:spPr>
          <a:xfrm>
            <a:off x="-12578" y="6096000"/>
            <a:ext cx="9156577" cy="4603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49"/>
          <a:stretch/>
        </p:blipFill>
        <p:spPr>
          <a:xfrm>
            <a:off x="2809365" y="3124200"/>
            <a:ext cx="3525270" cy="15923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9"/>
          <a:stretch/>
        </p:blipFill>
        <p:spPr>
          <a:xfrm>
            <a:off x="3011978" y="4829797"/>
            <a:ext cx="3120044" cy="682563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2532256" y="5548056"/>
            <a:ext cx="40794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Calisto MT" pitchFamily="18" charset="0"/>
              </a:rPr>
              <a:t>Karen A. Wager  </a:t>
            </a:r>
            <a:r>
              <a:rPr lang="en-US" sz="1200" dirty="0" smtClean="0">
                <a:solidFill>
                  <a:schemeClr val="bg1"/>
                </a:solidFill>
                <a:latin typeface="Calisto MT" pitchFamily="18" charset="0"/>
              </a:rPr>
              <a:t>|</a:t>
            </a:r>
            <a:r>
              <a:rPr lang="en-US" sz="1200" baseline="0" dirty="0" smtClean="0">
                <a:latin typeface="Calisto MT" pitchFamily="18" charset="0"/>
              </a:rPr>
              <a:t> Frances Wickham Lee  </a:t>
            </a:r>
            <a:r>
              <a:rPr lang="en-US" sz="1200" baseline="0" dirty="0" smtClean="0">
                <a:solidFill>
                  <a:schemeClr val="bg1"/>
                </a:solidFill>
                <a:latin typeface="Calisto MT" pitchFamily="18" charset="0"/>
              </a:rPr>
              <a:t>| </a:t>
            </a:r>
            <a:r>
              <a:rPr lang="en-US" sz="1200" baseline="0" dirty="0" smtClean="0">
                <a:latin typeface="Calisto MT" pitchFamily="18" charset="0"/>
              </a:rPr>
              <a:t> John P. Glaser</a:t>
            </a:r>
            <a:r>
              <a:rPr lang="en-US" sz="1200" dirty="0" smtClean="0">
                <a:latin typeface="Calisto MT" pitchFamily="18" charset="0"/>
              </a:rPr>
              <a:t> </a:t>
            </a:r>
            <a:endParaRPr lang="en-US" sz="1200" dirty="0">
              <a:latin typeface="Calisto MT" pitchFamily="18" charset="0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2895600" y="471652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0618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08" t="3139" r="3429"/>
          <a:stretch/>
        </p:blipFill>
        <p:spPr>
          <a:xfrm>
            <a:off x="-12578" y="491293"/>
            <a:ext cx="9144000" cy="23488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622" y="609600"/>
            <a:ext cx="82296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9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2232A"/>
              </a:buClr>
              <a:defRPr/>
            </a:lvl1pPr>
            <a:lvl2pPr marL="742950" indent="-285750"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tx1">
                  <a:lumMod val="85000"/>
                  <a:lumOff val="15000"/>
                </a:schemeClr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8442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95806"/>
            <a:ext cx="9144000" cy="262194"/>
          </a:xfrm>
          <a:prstGeom prst="rect">
            <a:avLst/>
          </a:prstGeom>
        </p:spPr>
      </p:pic>
      <p:sp>
        <p:nvSpPr>
          <p:cNvPr id="6" name="Slide Number Placeholder 3"/>
          <p:cNvSpPr txBox="1">
            <a:spLocks/>
          </p:cNvSpPr>
          <p:nvPr userDrawn="1"/>
        </p:nvSpPr>
        <p:spPr>
          <a:xfrm>
            <a:off x="457200" y="6553200"/>
            <a:ext cx="8305800" cy="28704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>
                <a:solidFill>
                  <a:schemeClr val="tx1"/>
                </a:solidFill>
              </a:rPr>
              <a:t>Health Care Information Systems:</a:t>
            </a:r>
            <a:r>
              <a:rPr lang="en-US" baseline="0" dirty="0" smtClean="0">
                <a:solidFill>
                  <a:schemeClr val="tx1"/>
                </a:solidFill>
              </a:rPr>
              <a:t> A Practical Approach for Health Care Management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baseline="0" dirty="0" smtClean="0">
                <a:solidFill>
                  <a:schemeClr val="tx1"/>
                </a:solidFill>
              </a:rPr>
              <a:t> Edition  	  K. Wager, F. Lee, &amp; J. Glaser  	                    </a:t>
            </a:r>
            <a:fld id="{48AD39EC-489F-49FC-A496-52FBFF0A6B92}" type="slidenum">
              <a:rPr lang="en-US" baseline="0" smtClean="0">
                <a:solidFill>
                  <a:schemeClr val="tx1"/>
                </a:solidFill>
              </a:r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6638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0" r:id="rId3"/>
    <p:sldLayoutId id="2147483652" r:id="rId4"/>
    <p:sldLayoutId id="2147483654" r:id="rId5"/>
    <p:sldLayoutId id="2147483655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innerShdw blurRad="114300">
              <a:srgbClr val="D90023"/>
            </a:innerShdw>
          </a:effectLst>
          <a:latin typeface="Calisto MT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D2232A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Wingdings" pitchFamily="2" charset="2"/>
        <a:buChar char="§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>
            <a:lumMod val="85000"/>
            <a:lumOff val="15000"/>
          </a:schemeClr>
        </a:buClr>
        <a:buFont typeface="Wingdings" pitchFamily="2" charset="2"/>
        <a:buChar char="§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si.org/" TargetMode="External"/><Relationship Id="rId2" Type="http://schemas.openxmlformats.org/officeDocument/2006/relationships/hyperlink" Target="http://www.iso.org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x12.org/" TargetMode="External"/><Relationship Id="rId5" Type="http://schemas.openxmlformats.org/officeDocument/2006/relationships/hyperlink" Target="http://www.hl7.org/" TargetMode="External"/><Relationship Id="rId4" Type="http://schemas.openxmlformats.org/officeDocument/2006/relationships/hyperlink" Target="http://www.astm.org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685800"/>
            <a:ext cx="8686800" cy="190500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chemeClr val="tx1"/>
                </a:solidFill>
                <a:effectLst>
                  <a:innerShdw blurRad="114300">
                    <a:srgbClr val="D90023"/>
                  </a:innerShdw>
                </a:effectLst>
                <a:latin typeface="Calisto MT" pitchFamily="18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18500" b="1" dirty="0" smtClean="0"/>
              <a:t>Chapter Ten</a:t>
            </a:r>
          </a:p>
          <a:p>
            <a:r>
              <a:rPr lang="en-US" sz="11100" dirty="0" smtClean="0"/>
              <a:t>Health Care Information System Standards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83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CDT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Code on </a:t>
            </a:r>
            <a:r>
              <a:rPr lang="en-US" b="1" dirty="0"/>
              <a:t>Dental Procedures and </a:t>
            </a:r>
            <a:r>
              <a:rPr lang="en-US" b="1" dirty="0" smtClean="0"/>
              <a:t>Nomenclature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I. 	Diagnostic </a:t>
            </a:r>
            <a:r>
              <a:rPr lang="en-US" dirty="0"/>
              <a:t>(D0000–D0999)</a:t>
            </a:r>
          </a:p>
          <a:p>
            <a:pPr marL="0" indent="0">
              <a:buNone/>
            </a:pPr>
            <a:r>
              <a:rPr lang="en-US" dirty="0"/>
              <a:t>II.	Preventative (D1000–D1999)</a:t>
            </a:r>
          </a:p>
          <a:p>
            <a:pPr marL="0" indent="0">
              <a:buNone/>
            </a:pPr>
            <a:r>
              <a:rPr lang="en-US" dirty="0"/>
              <a:t>III.	Restorative (D2000–D2999)</a:t>
            </a:r>
          </a:p>
          <a:p>
            <a:pPr marL="0" indent="0">
              <a:buNone/>
            </a:pPr>
            <a:r>
              <a:rPr lang="en-US" dirty="0"/>
              <a:t>IV.	</a:t>
            </a:r>
            <a:r>
              <a:rPr lang="en-US" dirty="0" err="1"/>
              <a:t>Endodontics</a:t>
            </a:r>
            <a:r>
              <a:rPr lang="en-US" dirty="0"/>
              <a:t> (D3000–D3999)</a:t>
            </a:r>
          </a:p>
          <a:p>
            <a:pPr marL="0" indent="0">
              <a:buNone/>
            </a:pPr>
            <a:r>
              <a:rPr lang="en-US" dirty="0"/>
              <a:t>V.	Periodontics (D4000–D4999)</a:t>
            </a:r>
          </a:p>
          <a:p>
            <a:pPr marL="0" indent="0">
              <a:buNone/>
            </a:pPr>
            <a:r>
              <a:rPr lang="en-US" dirty="0"/>
              <a:t>VI.	Prosthodontics (D5000–D5899)</a:t>
            </a:r>
          </a:p>
          <a:p>
            <a:pPr marL="0" indent="0">
              <a:buNone/>
            </a:pPr>
            <a:r>
              <a:rPr lang="en-US" dirty="0"/>
              <a:t>VII.	Maxillofacial prosthetics (D5900–D5999)</a:t>
            </a:r>
          </a:p>
          <a:p>
            <a:pPr marL="0" indent="0">
              <a:buNone/>
            </a:pPr>
            <a:r>
              <a:rPr lang="en-US" dirty="0"/>
              <a:t>VIII.	Implant services (D6000–D6199)</a:t>
            </a:r>
          </a:p>
          <a:p>
            <a:pPr marL="0" indent="0">
              <a:buNone/>
            </a:pPr>
            <a:r>
              <a:rPr lang="en-US" dirty="0"/>
              <a:t>IX.	Prosthodontics [AU: This change </a:t>
            </a:r>
            <a:r>
              <a:rPr lang="en-US" dirty="0" err="1"/>
              <a:t>correct?yes</a:t>
            </a:r>
            <a:r>
              <a:rPr lang="en-US" dirty="0"/>
              <a:t>](D6200–D6999)</a:t>
            </a:r>
          </a:p>
          <a:p>
            <a:pPr marL="0" indent="0">
              <a:buNone/>
            </a:pPr>
            <a:r>
              <a:rPr lang="en-US" dirty="0"/>
              <a:t>X.	Oral and maxillofacial surgery (D7000–7999)</a:t>
            </a:r>
          </a:p>
          <a:p>
            <a:pPr marL="0" indent="0">
              <a:buNone/>
            </a:pPr>
            <a:r>
              <a:rPr lang="en-US" dirty="0"/>
              <a:t>XI.	Orthodontics (D8000–8999)</a:t>
            </a:r>
          </a:p>
          <a:p>
            <a:pPr marL="0" indent="0">
              <a:buNone/>
            </a:pPr>
            <a:r>
              <a:rPr lang="en-US" dirty="0"/>
              <a:t>XII. </a:t>
            </a:r>
            <a:r>
              <a:rPr lang="en-US" dirty="0" smtClean="0"/>
              <a:t>	Adjunctive </a:t>
            </a:r>
            <a:r>
              <a:rPr lang="en-US" dirty="0"/>
              <a:t>General Services (D9000-D9999)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74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000" b="1" dirty="0" smtClean="0"/>
              <a:t>National Drug Code Tylenol </a:t>
            </a:r>
            <a:r>
              <a:rPr lang="en-US" sz="5000" b="1" dirty="0"/>
              <a:t>PM (Extra Strength) is as follows</a:t>
            </a:r>
            <a:r>
              <a:rPr lang="en-US" sz="5000" b="1" dirty="0" smtClean="0"/>
              <a:t>:</a:t>
            </a:r>
          </a:p>
          <a:p>
            <a:pPr marL="0" indent="0">
              <a:buNone/>
            </a:pPr>
            <a:endParaRPr lang="en-US" sz="5900" b="1" dirty="0" smtClean="0"/>
          </a:p>
          <a:p>
            <a:pPr marL="400050" lvl="1" indent="0">
              <a:buNone/>
            </a:pPr>
            <a:r>
              <a:rPr lang="en-US" sz="3400" dirty="0" smtClean="0"/>
              <a:t>Product </a:t>
            </a:r>
            <a:r>
              <a:rPr lang="en-US" sz="3400" dirty="0"/>
              <a:t>NDC: 50580-176</a:t>
            </a:r>
          </a:p>
          <a:p>
            <a:pPr marL="400050" lvl="1" indent="0">
              <a:buNone/>
            </a:pPr>
            <a:r>
              <a:rPr lang="en-US" sz="3400" dirty="0"/>
              <a:t>Product Type Name: Human OTC Drug</a:t>
            </a:r>
          </a:p>
          <a:p>
            <a:pPr marL="400050" lvl="1" indent="0">
              <a:buNone/>
            </a:pPr>
            <a:r>
              <a:rPr lang="en-US" sz="3400" dirty="0"/>
              <a:t>Proprietary Name: Tylenol PM (Extra Strength)</a:t>
            </a:r>
          </a:p>
          <a:p>
            <a:pPr marL="400050" lvl="1" indent="0">
              <a:buNone/>
            </a:pPr>
            <a:r>
              <a:rPr lang="en-US" sz="3400" dirty="0"/>
              <a:t>Non-proprietary Name: Acetaminophen and Diphenhydramine Hydrochloride</a:t>
            </a:r>
          </a:p>
          <a:p>
            <a:pPr marL="400050" lvl="1" indent="0">
              <a:buNone/>
            </a:pPr>
            <a:r>
              <a:rPr lang="en-US" sz="3400" dirty="0"/>
              <a:t>Dosage Formulation: Tablet, Coated</a:t>
            </a:r>
          </a:p>
          <a:p>
            <a:pPr marL="400050" lvl="1" indent="0">
              <a:buNone/>
            </a:pPr>
            <a:r>
              <a:rPr lang="en-US" sz="3400" dirty="0"/>
              <a:t>Route Name: Oral</a:t>
            </a:r>
          </a:p>
          <a:p>
            <a:pPr marL="400050" lvl="1" indent="0">
              <a:buNone/>
            </a:pPr>
            <a:r>
              <a:rPr lang="en-US" sz="3400" dirty="0"/>
              <a:t>Start Marketing Date: 12-01-1991</a:t>
            </a:r>
          </a:p>
          <a:p>
            <a:pPr marL="400050" lvl="1" indent="0">
              <a:buNone/>
            </a:pPr>
            <a:r>
              <a:rPr lang="en-US" sz="3400" dirty="0"/>
              <a:t>End Marketing Date: &lt;blank field&gt;</a:t>
            </a:r>
          </a:p>
          <a:p>
            <a:pPr marL="400050" lvl="1" indent="0">
              <a:buNone/>
            </a:pPr>
            <a:r>
              <a:rPr lang="en-US" sz="3400" dirty="0"/>
              <a:t>Marketing Category Name: OTC Monograph Final</a:t>
            </a:r>
          </a:p>
          <a:p>
            <a:pPr marL="400050" lvl="1" indent="0">
              <a:buNone/>
            </a:pPr>
            <a:r>
              <a:rPr lang="en-US" sz="3400" dirty="0"/>
              <a:t>Application Number: part338</a:t>
            </a:r>
          </a:p>
          <a:p>
            <a:pPr marL="400050" lvl="1" indent="0">
              <a:buNone/>
            </a:pPr>
            <a:r>
              <a:rPr lang="en-US" sz="3400" dirty="0"/>
              <a:t>Labeler Name: McNeil Consumer Healthcare Div. McNeil-PPC, </a:t>
            </a:r>
            <a:r>
              <a:rPr lang="en-US" sz="3400" dirty="0" err="1"/>
              <a:t>Inc</a:t>
            </a:r>
            <a:endParaRPr lang="en-US" sz="3400" dirty="0"/>
          </a:p>
          <a:p>
            <a:pPr marL="400050" lvl="1" indent="0">
              <a:buNone/>
            </a:pPr>
            <a:r>
              <a:rPr lang="en-US" sz="3400" dirty="0"/>
              <a:t>Substance Name: Acetaminophen; Diphenhydramine Hydrochloride</a:t>
            </a:r>
          </a:p>
          <a:p>
            <a:pPr marL="400050" lvl="1" indent="0">
              <a:buNone/>
            </a:pPr>
            <a:r>
              <a:rPr lang="en-US" sz="3400" dirty="0"/>
              <a:t>Strength Number/Unit: 500 mg/1, 25 mg/1</a:t>
            </a:r>
          </a:p>
          <a:p>
            <a:pPr marL="400050" lvl="1" indent="0">
              <a:buNone/>
            </a:pPr>
            <a:r>
              <a:rPr lang="en-US" sz="3400" dirty="0"/>
              <a:t>Pharm Class: Histamine H1 Receptor Antagonists [</a:t>
            </a:r>
            <a:r>
              <a:rPr lang="en-US" sz="3400" dirty="0" err="1"/>
              <a:t>MoA</a:t>
            </a:r>
            <a:r>
              <a:rPr lang="en-US" sz="3400" dirty="0"/>
              <a:t>], Histamine-1 Receptor Antagonist [EPC]</a:t>
            </a:r>
          </a:p>
          <a:p>
            <a:pPr marL="400050" lvl="1" indent="0">
              <a:buNone/>
            </a:pPr>
            <a:r>
              <a:rPr lang="en-US" sz="3400" dirty="0"/>
              <a:t>Package Code: 50580-176-10</a:t>
            </a:r>
          </a:p>
          <a:p>
            <a:pPr marL="400050" lvl="1" indent="0">
              <a:buNone/>
            </a:pPr>
            <a:r>
              <a:rPr lang="en-US" sz="3400" dirty="0"/>
              <a:t>Package Description: 1 Bottle, Plastic in 1 Carton (50580-176-10) &gt; 100 tablet, coated in 1 Bottle, Plastic</a:t>
            </a:r>
          </a:p>
          <a:p>
            <a:pPr marL="400050" lvl="1" indent="0">
              <a:buNone/>
            </a:pPr>
            <a:r>
              <a:rPr lang="en-US" sz="3400" dirty="0"/>
              <a:t>DEA classification: &lt;blank</a:t>
            </a:r>
            <a:r>
              <a:rPr lang="en-US" sz="3400" dirty="0" smtClean="0"/>
              <a:t>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3866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and Terminology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National Committee on Vital and Health Statistics (NCVHS) </a:t>
            </a:r>
            <a:r>
              <a:rPr lang="en-US" dirty="0" smtClean="0"/>
              <a:t>recommends:</a:t>
            </a:r>
          </a:p>
          <a:p>
            <a:pPr lvl="1"/>
            <a:r>
              <a:rPr lang="en-US" dirty="0"/>
              <a:t>Systematized Nomenclature of Medicine—Clinical Terms (SNOMED CT)</a:t>
            </a:r>
          </a:p>
          <a:p>
            <a:pPr lvl="1"/>
            <a:r>
              <a:rPr lang="en-US" dirty="0"/>
              <a:t>Logical Observation Identifiers Names and Codes (LOINC) laboratory subset</a:t>
            </a:r>
          </a:p>
          <a:p>
            <a:pPr lvl="1"/>
            <a:r>
              <a:rPr lang="en-US" dirty="0"/>
              <a:t>Several federal drug terminologies, including </a:t>
            </a:r>
            <a:r>
              <a:rPr lang="en-US" dirty="0" err="1"/>
              <a:t>RxNorm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935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and Terminology Standards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HITECH “meaningful use” final rule (discussed in Chapter Four) also includes vocabulary </a:t>
            </a:r>
            <a:r>
              <a:rPr lang="en-US" dirty="0" smtClean="0"/>
              <a:t>standards, SNOMED CT, LOINC, CVX and </a:t>
            </a:r>
            <a:r>
              <a:rPr lang="en-US" dirty="0" err="1" smtClean="0"/>
              <a:t>RxNorm</a:t>
            </a:r>
            <a:endParaRPr lang="en-US" dirty="0" smtClean="0"/>
          </a:p>
          <a:p>
            <a:r>
              <a:rPr lang="en-US" dirty="0" smtClean="0"/>
              <a:t>National Library of Medicine Unified Medical Language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78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SNOMED 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b="1" dirty="0"/>
              <a:t>Systematized Nomenclature of Medicine—Clinical </a:t>
            </a:r>
            <a:r>
              <a:rPr lang="en-US" sz="3600" b="1" dirty="0" smtClean="0"/>
              <a:t>Terms</a:t>
            </a:r>
          </a:p>
          <a:p>
            <a:pPr lvl="1"/>
            <a:r>
              <a:rPr lang="en-US" dirty="0"/>
              <a:t>comprehensive clinical terminology developed specifically to facilitate the electronic storage and retrieval of detailed clinical </a:t>
            </a:r>
            <a:r>
              <a:rPr lang="en-US" dirty="0" smtClean="0"/>
              <a:t>information</a:t>
            </a:r>
          </a:p>
          <a:p>
            <a:pPr lvl="1"/>
            <a:r>
              <a:rPr lang="en-US" dirty="0"/>
              <a:t>collaboration between the College of American Pathologists (CAP) and the United Kingdom’s National Health Service (NHS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owned</a:t>
            </a:r>
            <a:r>
              <a:rPr lang="en-US" dirty="0"/>
              <a:t>, maintained, and distributed by the </a:t>
            </a:r>
            <a:r>
              <a:rPr lang="en-US" i="1" dirty="0"/>
              <a:t>International Health Terminology Standards Development </a:t>
            </a:r>
            <a:r>
              <a:rPr lang="en-US" i="1" dirty="0" err="1"/>
              <a:t>Organisation</a:t>
            </a:r>
            <a:r>
              <a:rPr lang="en-US" i="1" dirty="0"/>
              <a:t> (IHTSDO),</a:t>
            </a:r>
            <a:r>
              <a:rPr lang="en-US" dirty="0"/>
              <a:t> a nonprofit </a:t>
            </a:r>
            <a:r>
              <a:rPr lang="en-US" dirty="0" smtClean="0"/>
              <a:t>association</a:t>
            </a:r>
          </a:p>
          <a:p>
            <a:pPr lvl="1"/>
            <a:r>
              <a:rPr lang="en-US" dirty="0" smtClean="0"/>
              <a:t>National </a:t>
            </a:r>
            <a:r>
              <a:rPr lang="en-US" dirty="0"/>
              <a:t>Library of Medicine </a:t>
            </a:r>
            <a:r>
              <a:rPr lang="en-US" dirty="0" smtClean="0"/>
              <a:t>distributes at </a:t>
            </a:r>
            <a:r>
              <a:rPr lang="en-US" dirty="0"/>
              <a:t>no cost within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40493961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LOINC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Logical Observation Identifiers Names and </a:t>
            </a:r>
            <a:r>
              <a:rPr lang="en-US" b="1" dirty="0" smtClean="0"/>
              <a:t>Codes</a:t>
            </a:r>
          </a:p>
          <a:p>
            <a:pPr lvl="1"/>
            <a:r>
              <a:rPr lang="en-US" dirty="0"/>
              <a:t>developed to facilitate the electronic transmission of laboratory results to hospitals, physicians, third-party payers, </a:t>
            </a:r>
            <a:r>
              <a:rPr lang="en-US" dirty="0" smtClean="0"/>
              <a:t>a</a:t>
            </a:r>
            <a:r>
              <a:rPr lang="en-US" dirty="0"/>
              <a:t>nd other users of laboratory </a:t>
            </a:r>
            <a:r>
              <a:rPr lang="en-US" dirty="0" smtClean="0"/>
              <a:t>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LOINC </a:t>
            </a:r>
            <a:r>
              <a:rPr lang="en-US" dirty="0"/>
              <a:t>Code: Component: Property Measured: </a:t>
            </a:r>
            <a:r>
              <a:rPr lang="en-US" dirty="0" smtClean="0"/>
              <a:t>	Timing</a:t>
            </a:r>
            <a:r>
              <a:rPr lang="en-US" dirty="0"/>
              <a:t>: System: Scale: Method</a:t>
            </a:r>
          </a:p>
          <a:p>
            <a:pPr marL="0" indent="0" algn="ctr">
              <a:buNone/>
            </a:pPr>
            <a:r>
              <a:rPr lang="en-US" b="1" dirty="0" smtClean="0"/>
              <a:t>Example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	5193-8:Hepatitis </a:t>
            </a:r>
            <a:r>
              <a:rPr lang="en-US" dirty="0"/>
              <a:t>B virus surface </a:t>
            </a:r>
            <a:r>
              <a:rPr lang="en-US" dirty="0" err="1"/>
              <a:t>Ab</a:t>
            </a:r>
            <a:r>
              <a:rPr lang="en-US" dirty="0"/>
              <a:t>: </a:t>
            </a:r>
            <a:r>
              <a:rPr lang="en-US" dirty="0" smtClean="0"/>
              <a:t>	</a:t>
            </a:r>
            <a:r>
              <a:rPr lang="en-US" dirty="0" err="1" smtClean="0"/>
              <a:t>ACnc:Pt:Ser:Qn:EIA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34644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CVX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657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Clinical Vaccines Administered</a:t>
            </a:r>
          </a:p>
          <a:p>
            <a:pPr lvl="1"/>
            <a:r>
              <a:rPr lang="en-US" dirty="0" smtClean="0"/>
              <a:t>CDC </a:t>
            </a:r>
            <a:r>
              <a:rPr lang="en-US" dirty="0"/>
              <a:t>National Center of Immunization and Respiratory Diseases (NCIRD) developed the </a:t>
            </a:r>
            <a:r>
              <a:rPr lang="en-US" dirty="0" smtClean="0"/>
              <a:t>CVX </a:t>
            </a:r>
            <a:r>
              <a:rPr lang="en-US" dirty="0"/>
              <a:t>as a table for use with HL7 messaging standard</a:t>
            </a:r>
            <a:endParaRPr lang="en-US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1371600"/>
            <a:ext cx="4591050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27387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RxNorm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National Library of Medicine (NLM) produces </a:t>
            </a:r>
            <a:r>
              <a:rPr lang="en-US" dirty="0" err="1" smtClean="0"/>
              <a:t>RxNorm</a:t>
            </a:r>
            <a:endParaRPr lang="en-US" dirty="0" smtClean="0"/>
          </a:p>
          <a:p>
            <a:r>
              <a:rPr lang="en-US" dirty="0"/>
              <a:t>The goal of </a:t>
            </a:r>
            <a:r>
              <a:rPr lang="en-US" dirty="0" err="1"/>
              <a:t>RxNorm</a:t>
            </a:r>
            <a:r>
              <a:rPr lang="en-US" dirty="0"/>
              <a:t> is to allow disparate health information systems to communicate </a:t>
            </a:r>
            <a:r>
              <a:rPr lang="en-US" dirty="0" smtClean="0"/>
              <a:t>with </a:t>
            </a:r>
            <a:r>
              <a:rPr lang="en-US" dirty="0"/>
              <a:t>one another in an unambiguous </a:t>
            </a:r>
            <a:r>
              <a:rPr lang="en-US" dirty="0" smtClean="0"/>
              <a:t>manner</a:t>
            </a:r>
          </a:p>
          <a:p>
            <a:r>
              <a:rPr lang="en-US" dirty="0"/>
              <a:t>There are twelve separate </a:t>
            </a:r>
            <a:r>
              <a:rPr lang="en-US" dirty="0" err="1"/>
              <a:t>RxNorm</a:t>
            </a:r>
            <a:r>
              <a:rPr lang="en-US" dirty="0"/>
              <a:t> data files that are released on a monthly basis. The files include</a:t>
            </a:r>
          </a:p>
          <a:p>
            <a:pPr lvl="1"/>
            <a:r>
              <a:rPr lang="en-US" dirty="0"/>
              <a:t>Drug names and unique identifiers</a:t>
            </a:r>
          </a:p>
          <a:p>
            <a:pPr lvl="1"/>
            <a:r>
              <a:rPr lang="en-US" dirty="0"/>
              <a:t>Relationships</a:t>
            </a:r>
          </a:p>
          <a:p>
            <a:pPr lvl="1"/>
            <a:r>
              <a:rPr lang="en-US" dirty="0"/>
              <a:t>Attributes</a:t>
            </a:r>
          </a:p>
          <a:p>
            <a:pPr lvl="1"/>
            <a:r>
              <a:rPr lang="en-US" dirty="0"/>
              <a:t>Semantic types</a:t>
            </a:r>
          </a:p>
          <a:p>
            <a:pPr lvl="1"/>
            <a:r>
              <a:rPr lang="en-US" dirty="0"/>
              <a:t>Data history (three files)</a:t>
            </a:r>
          </a:p>
          <a:p>
            <a:pPr lvl="1"/>
            <a:r>
              <a:rPr lang="en-US" dirty="0"/>
              <a:t>Obsolete data (three files)</a:t>
            </a:r>
          </a:p>
          <a:p>
            <a:pPr lvl="1"/>
            <a:r>
              <a:rPr lang="en-US" dirty="0"/>
              <a:t>Metadata (two files)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108331"/>
            <a:ext cx="395141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648200"/>
            <a:ext cx="3951410" cy="52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811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Unified Medical Language </a:t>
            </a:r>
            <a:r>
              <a:rPr lang="en-US" b="1" dirty="0" smtClean="0"/>
              <a:t>System</a:t>
            </a:r>
          </a:p>
          <a:p>
            <a:pPr lvl="1"/>
            <a:r>
              <a:rPr lang="en-US" dirty="0" smtClean="0"/>
              <a:t>National Library of Medicine project</a:t>
            </a:r>
          </a:p>
          <a:p>
            <a:pPr lvl="1"/>
            <a:r>
              <a:rPr lang="en-US" dirty="0" smtClean="0"/>
              <a:t>Purpose is to </a:t>
            </a:r>
            <a:r>
              <a:rPr lang="en-US" dirty="0"/>
              <a:t>facilitate the development of computer systems that behave as if they ‘understand’ the meaning of the language of biomedicine and health</a:t>
            </a:r>
          </a:p>
        </p:txBody>
      </p:sp>
    </p:spTree>
    <p:extLst>
      <p:ext uri="{BB962C8B-B14F-4D97-AF65-F5344CB8AC3E}">
        <p14:creationId xmlns:p14="http://schemas.microsoft.com/office/powerpoint/2010/main" val="642957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UMLS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Three Knowledge Sources</a:t>
            </a:r>
          </a:p>
          <a:p>
            <a:pPr lvl="1"/>
            <a:r>
              <a:rPr lang="en-US" b="1" dirty="0"/>
              <a:t>UMLS </a:t>
            </a:r>
            <a:r>
              <a:rPr lang="en-US" b="1" dirty="0" err="1"/>
              <a:t>Metathesaurus</a:t>
            </a:r>
            <a:r>
              <a:rPr lang="en-US" b="1" dirty="0" smtClean="0"/>
              <a:t>®</a:t>
            </a:r>
            <a:r>
              <a:rPr lang="en-US" dirty="0" smtClean="0"/>
              <a:t>:  contains </a:t>
            </a:r>
            <a:r>
              <a:rPr lang="en-US" dirty="0"/>
              <a:t>over one million biomedical concepts from over one hundred source </a:t>
            </a:r>
            <a:r>
              <a:rPr lang="en-US" dirty="0" smtClean="0"/>
              <a:t>vocabularies, </a:t>
            </a:r>
            <a:r>
              <a:rPr lang="en-US" dirty="0"/>
              <a:t>including SNOMED CT, ICD, </a:t>
            </a:r>
            <a:r>
              <a:rPr lang="en-US" dirty="0" smtClean="0"/>
              <a:t>CPT, &amp; </a:t>
            </a:r>
            <a:r>
              <a:rPr lang="en-US" dirty="0" err="1" smtClean="0"/>
              <a:t>RxNorm</a:t>
            </a:r>
            <a:r>
              <a:rPr lang="en-US" dirty="0" smtClean="0"/>
              <a:t>. The project’s </a:t>
            </a:r>
            <a:r>
              <a:rPr lang="en-US" dirty="0"/>
              <a:t>goal is to incorporate and map existing vocabularies into a single system.</a:t>
            </a:r>
          </a:p>
          <a:p>
            <a:pPr lvl="1"/>
            <a:r>
              <a:rPr lang="en-US" b="1" dirty="0"/>
              <a:t>UMLS Semantic </a:t>
            </a:r>
            <a:r>
              <a:rPr lang="en-US" b="1" dirty="0" smtClean="0"/>
              <a:t>Network</a:t>
            </a:r>
            <a:r>
              <a:rPr lang="en-US" dirty="0" smtClean="0"/>
              <a:t>: defines </a:t>
            </a:r>
            <a:r>
              <a:rPr lang="en-US" dirty="0"/>
              <a:t>133 broad categories and fifty-four relationships between categories for labeling the biomedical domain. The semantic network contains information about the categories (such as “Disease or Syndrome” and “Virus”) to which </a:t>
            </a:r>
            <a:r>
              <a:rPr lang="en-US" dirty="0" err="1"/>
              <a:t>metathesaurus</a:t>
            </a:r>
            <a:r>
              <a:rPr lang="en-US" dirty="0"/>
              <a:t> concepts are assigned. The semantic network also outlines the relationships among the categories (for example, “Virus” causes “Disease or Syndrome”).</a:t>
            </a:r>
          </a:p>
          <a:p>
            <a:pPr lvl="1"/>
            <a:r>
              <a:rPr lang="en-US" b="1" dirty="0"/>
              <a:t>SPECIALIST Lexicon and Lexical Tools. </a:t>
            </a:r>
            <a:r>
              <a:rPr lang="en-US" dirty="0"/>
              <a:t>The lexicon contains information for many terms, component words, and English language words that do not appear in the </a:t>
            </a:r>
            <a:r>
              <a:rPr lang="en-US" dirty="0" err="1"/>
              <a:t>metathesaurus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36780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Give examples </a:t>
            </a:r>
            <a:r>
              <a:rPr lang="en-US" sz="2000" dirty="0"/>
              <a:t>of the four major methods by which standards are developed—ad hoc, de facto, government mandate, and consensus.</a:t>
            </a:r>
          </a:p>
          <a:p>
            <a:pPr lvl="0"/>
            <a:r>
              <a:rPr lang="en-US" sz="2000" dirty="0" smtClean="0"/>
              <a:t>Identify </a:t>
            </a:r>
            <a:r>
              <a:rPr lang="en-US" sz="2000" dirty="0"/>
              <a:t>the major types of health care information standards and the organizations that develop or approve them, including</a:t>
            </a:r>
          </a:p>
          <a:p>
            <a:pPr lvl="1"/>
            <a:r>
              <a:rPr lang="en-US" sz="1800" dirty="0"/>
              <a:t>Classification standards</a:t>
            </a:r>
          </a:p>
          <a:p>
            <a:pPr lvl="1"/>
            <a:r>
              <a:rPr lang="en-US" sz="1800" dirty="0"/>
              <a:t>Standards for electronic data interchange</a:t>
            </a:r>
          </a:p>
          <a:p>
            <a:pPr lvl="1"/>
            <a:r>
              <a:rPr lang="en-US" sz="1800" dirty="0"/>
              <a:t>Vocabulary and terminology standards</a:t>
            </a:r>
          </a:p>
          <a:p>
            <a:pPr lvl="1"/>
            <a:r>
              <a:rPr lang="en-US" sz="1800" dirty="0"/>
              <a:t>Health record content and functional standards</a:t>
            </a:r>
          </a:p>
          <a:p>
            <a:pPr lvl="0"/>
            <a:r>
              <a:rPr lang="en-US" sz="2000" dirty="0" smtClean="0"/>
              <a:t>Identify </a:t>
            </a:r>
            <a:r>
              <a:rPr lang="en-US" sz="2000" dirty="0"/>
              <a:t>and discuss the role of organizations that currently have a significant impact on the adoption of health care information standards in the United States.</a:t>
            </a:r>
          </a:p>
          <a:p>
            <a:pPr lvl="0"/>
            <a:r>
              <a:rPr lang="en-US" sz="2000" dirty="0" smtClean="0"/>
              <a:t>Identify and </a:t>
            </a:r>
            <a:r>
              <a:rPr lang="en-US" sz="2000" dirty="0"/>
              <a:t>discuss the role of federal initiatives and legislation that have a significant impact on the adoption of health care information standards in the United States.</a:t>
            </a:r>
          </a:p>
          <a:p>
            <a:pPr lvl="0"/>
            <a:r>
              <a:rPr lang="en-US" sz="2000" dirty="0" smtClean="0"/>
              <a:t>Discuss the </a:t>
            </a:r>
            <a:r>
              <a:rPr lang="en-US" sz="2000" dirty="0"/>
              <a:t>Nationwide Health Information Network.</a:t>
            </a:r>
          </a:p>
        </p:txBody>
      </p:sp>
    </p:spTree>
    <p:extLst>
      <p:ext uri="{BB962C8B-B14F-4D97-AF65-F5344CB8AC3E}">
        <p14:creationId xmlns:p14="http://schemas.microsoft.com/office/powerpoint/2010/main" val="273581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Interchange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Health Level Seven standards</a:t>
            </a:r>
          </a:p>
          <a:p>
            <a:pPr lvl="0"/>
            <a:r>
              <a:rPr lang="en-US" dirty="0"/>
              <a:t>Digital Imaging and Communications in Medicine (DICOM)</a:t>
            </a:r>
          </a:p>
          <a:p>
            <a:pPr lvl="0"/>
            <a:r>
              <a:rPr lang="en-US" dirty="0"/>
              <a:t>National Council for Prescription Drug Programs (NCPDP)</a:t>
            </a:r>
          </a:p>
          <a:p>
            <a:pPr lvl="0"/>
            <a:r>
              <a:rPr lang="en-US" dirty="0"/>
              <a:t>ANSI X12N </a:t>
            </a:r>
            <a:r>
              <a:rPr lang="en-US" dirty="0" smtClean="0"/>
              <a:t>standards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Note: HIPAA rules require </a:t>
            </a:r>
            <a:r>
              <a:rPr lang="en-US" dirty="0">
                <a:solidFill>
                  <a:srgbClr val="FF0000"/>
                </a:solidFill>
              </a:rPr>
              <a:t>ANSI X12N </a:t>
            </a:r>
            <a:r>
              <a:rPr lang="en-US" dirty="0" smtClean="0">
                <a:solidFill>
                  <a:srgbClr val="FF0000"/>
                </a:solidFill>
              </a:rPr>
              <a:t> and NCPCP for electronic transmissions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11138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Health Level Seven </a:t>
            </a:r>
            <a:r>
              <a:rPr lang="en-US" b="1" dirty="0" smtClean="0"/>
              <a:t>International</a:t>
            </a:r>
          </a:p>
          <a:p>
            <a:pPr lvl="1"/>
            <a:r>
              <a:rPr lang="en-US" dirty="0"/>
              <a:t>ANSI-accredited standards development organization that was founded as an ad hoc group in </a:t>
            </a:r>
            <a:r>
              <a:rPr lang="en-US" dirty="0" smtClean="0"/>
              <a:t>1987</a:t>
            </a:r>
          </a:p>
          <a:p>
            <a:pPr lvl="1"/>
            <a:r>
              <a:rPr lang="en-US" dirty="0" smtClean="0"/>
              <a:t>Purpose is to define</a:t>
            </a:r>
          </a:p>
          <a:p>
            <a:pPr lvl="2"/>
            <a:r>
              <a:rPr lang="en-US" sz="2000" dirty="0"/>
              <a:t>System integration and interoperability</a:t>
            </a:r>
          </a:p>
          <a:p>
            <a:pPr lvl="2"/>
            <a:r>
              <a:rPr lang="en-US" sz="2000" dirty="0"/>
              <a:t>Tools and “building blocks” used to build the standards</a:t>
            </a:r>
          </a:p>
          <a:p>
            <a:pPr lvl="2"/>
            <a:r>
              <a:rPr lang="en-US" sz="2000" dirty="0"/>
              <a:t>Messaging and document standards</a:t>
            </a:r>
          </a:p>
          <a:p>
            <a:pPr lvl="2"/>
            <a:r>
              <a:rPr lang="en-US" sz="2000" dirty="0"/>
              <a:t>EHR functional models </a:t>
            </a:r>
            <a:r>
              <a:rPr lang="en-US" sz="2000" dirty="0" smtClean="0"/>
              <a:t>and profiles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976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9585" y="1447800"/>
            <a:ext cx="3819525" cy="1295400"/>
          </a:xfrm>
        </p:spPr>
        <p:txBody>
          <a:bodyPr/>
          <a:lstStyle/>
          <a:p>
            <a:r>
              <a:rPr lang="en-US" dirty="0" smtClean="0"/>
              <a:t>HL7 Use Case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9563"/>
            <a:ext cx="4105275" cy="623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657600"/>
            <a:ext cx="403860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952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Digital Imaging and Communications in </a:t>
            </a:r>
            <a:r>
              <a:rPr lang="en-US" b="1" dirty="0" smtClean="0"/>
              <a:t>Medicine</a:t>
            </a:r>
          </a:p>
          <a:p>
            <a:pPr lvl="1"/>
            <a:r>
              <a:rPr lang="en-US" dirty="0"/>
              <a:t>American College of Radiology (ACR) and the National Electrical Manufacturers Association (NEMA) published the first </a:t>
            </a:r>
            <a:r>
              <a:rPr lang="en-US" dirty="0" smtClean="0"/>
              <a:t>standard in 1985</a:t>
            </a:r>
          </a:p>
          <a:p>
            <a:pPr lvl="1"/>
            <a:r>
              <a:rPr lang="en-US" dirty="0" smtClean="0"/>
              <a:t>Purpose</a:t>
            </a:r>
            <a:r>
              <a:rPr lang="en-US" dirty="0"/>
              <a:t> </a:t>
            </a:r>
            <a:r>
              <a:rPr lang="en-US" dirty="0" smtClean="0"/>
              <a:t>is to achieve </a:t>
            </a:r>
            <a:r>
              <a:rPr lang="en-US" dirty="0"/>
              <a:t>compatibility and to improve workflow efficiency between imaging systems and other information systems in healthcare environments worldwide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309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NCPDP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National Council for Prescription Drug </a:t>
            </a:r>
            <a:r>
              <a:rPr lang="en-US" b="1" dirty="0" smtClean="0"/>
              <a:t>Programs</a:t>
            </a:r>
          </a:p>
          <a:p>
            <a:pPr lvl="1"/>
            <a:r>
              <a:rPr lang="en-US" dirty="0"/>
              <a:t>ANSI-accredited SDO with over 1,600 members representing the pharmacy services </a:t>
            </a:r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developed </a:t>
            </a:r>
            <a:r>
              <a:rPr lang="en-US" dirty="0"/>
              <a:t>a set of standards for the electronic submission of third-party drug claims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69699" y="1327108"/>
            <a:ext cx="2743200" cy="420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50186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ASC X12N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ANSI </a:t>
            </a:r>
            <a:r>
              <a:rPr lang="en-US" i="1" dirty="0"/>
              <a:t>Accredited Standards Committee </a:t>
            </a:r>
            <a:r>
              <a:rPr lang="en-US" i="1" dirty="0">
                <a:solidFill>
                  <a:srgbClr val="FF0000"/>
                </a:solidFill>
              </a:rPr>
              <a:t>(ASC)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X12 </a:t>
            </a:r>
            <a:r>
              <a:rPr lang="en-US" dirty="0" smtClean="0"/>
              <a:t>develops </a:t>
            </a:r>
            <a:r>
              <a:rPr lang="en-US" dirty="0"/>
              <a:t>standards, in both X12 and XML formats, for the electronic exchange of business </a:t>
            </a:r>
            <a:r>
              <a:rPr lang="en-US" dirty="0" smtClean="0"/>
              <a:t>information</a:t>
            </a:r>
          </a:p>
          <a:p>
            <a:r>
              <a:rPr lang="en-US" dirty="0" smtClean="0"/>
              <a:t>Its subcommittee</a:t>
            </a:r>
            <a:r>
              <a:rPr lang="en-US" dirty="0"/>
              <a:t>, </a:t>
            </a:r>
            <a:r>
              <a:rPr lang="en-US" i="1" dirty="0">
                <a:solidFill>
                  <a:srgbClr val="FF0000"/>
                </a:solidFill>
              </a:rPr>
              <a:t>X12N</a:t>
            </a:r>
            <a:r>
              <a:rPr lang="en-US" i="1" dirty="0"/>
              <a:t>,</a:t>
            </a:r>
            <a:r>
              <a:rPr lang="en-US" dirty="0"/>
              <a:t> has been specifically designated to deal with electronic data interchange (EDI) standards in the insurance industry, and </a:t>
            </a:r>
            <a:endParaRPr lang="en-US" dirty="0" smtClean="0"/>
          </a:p>
          <a:p>
            <a:r>
              <a:rPr lang="en-US" dirty="0" smtClean="0"/>
              <a:t>X12N has </a:t>
            </a:r>
            <a:r>
              <a:rPr lang="en-US" dirty="0"/>
              <a:t>a special health care task group, known as </a:t>
            </a:r>
            <a:r>
              <a:rPr lang="en-US" dirty="0">
                <a:solidFill>
                  <a:srgbClr val="FF0000"/>
                </a:solidFill>
              </a:rPr>
              <a:t>TG2</a:t>
            </a:r>
            <a:r>
              <a:rPr lang="en-US" dirty="0" smtClean="0"/>
              <a:t>.</a:t>
            </a:r>
          </a:p>
          <a:p>
            <a:r>
              <a:rPr lang="en-US" dirty="0"/>
              <a:t>HIPAA covered entities </a:t>
            </a:r>
            <a:r>
              <a:rPr lang="en-US" dirty="0" smtClean="0"/>
              <a:t>are </a:t>
            </a:r>
            <a:r>
              <a:rPr lang="en-US" dirty="0"/>
              <a:t>required to be compliant with the ASC X12 version 5010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79851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TG2 Work Groups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553853"/>
              </p:ext>
            </p:extLst>
          </p:nvPr>
        </p:nvGraphicFramePr>
        <p:xfrm>
          <a:off x="1371600" y="1676400"/>
          <a:ext cx="6705600" cy="4267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862"/>
                <a:gridCol w="4547738"/>
              </a:tblGrid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Work Group Number</a:t>
                      </a:r>
                      <a:endParaRPr lang="en-US" sz="1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Work Group Name</a:t>
                      </a:r>
                      <a:endParaRPr lang="en-US" sz="1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WG1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Health Care Eligibility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WG2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Health Care Claims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WG3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Claim Payments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WG4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Enrollments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WG5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Claims Status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WG9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Patient Information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WG10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Health Care Services Review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WG15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Provider Information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WG20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Insurance—824 Implementation Guide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879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>
                          <a:effectLst/>
                        </a:rPr>
                        <a:t>WG21</a:t>
                      </a:r>
                      <a:endParaRPr lang="en-US" sz="18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r>
                        <a:rPr lang="en-US" sz="1800" dirty="0">
                          <a:effectLst/>
                        </a:rPr>
                        <a:t>Health Care Regulation Advisory/Collaboration</a:t>
                      </a:r>
                      <a:endParaRPr lang="en-US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45042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039" y="838200"/>
            <a:ext cx="3505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X12 5010 Professional Claim Form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902" y="2362200"/>
            <a:ext cx="4181475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52400"/>
            <a:ext cx="4105275" cy="620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05842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 Record Content and Functional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HL7 EHR-S (Electronic Health Record-System) Functional Model</a:t>
            </a:r>
          </a:p>
          <a:p>
            <a:pPr lvl="0"/>
            <a:r>
              <a:rPr lang="en-US" dirty="0"/>
              <a:t>ASTM Health Record Content Standards </a:t>
            </a:r>
          </a:p>
          <a:p>
            <a:pPr lvl="0"/>
            <a:r>
              <a:rPr lang="en-US" dirty="0"/>
              <a:t>Continuity of Care Document</a:t>
            </a:r>
          </a:p>
          <a:p>
            <a:pPr lvl="0"/>
            <a:r>
              <a:rPr lang="en-US" dirty="0" smtClean="0"/>
              <a:t>HITECH </a:t>
            </a:r>
            <a:r>
              <a:rPr lang="en-US" dirty="0"/>
              <a:t>EHR Certification Criteria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2546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HL7 HER-S Functional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HL7 Health Record-System (EHR-S) Functional </a:t>
            </a:r>
            <a:r>
              <a:rPr lang="en-US" b="1" dirty="0" smtClean="0"/>
              <a:t>Model</a:t>
            </a:r>
          </a:p>
          <a:p>
            <a:pPr lvl="1"/>
            <a:r>
              <a:rPr lang="en-US" dirty="0"/>
              <a:t>recognized by the ISO as an international standard (ISO 10781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purpose </a:t>
            </a:r>
            <a:r>
              <a:rPr lang="en-US" dirty="0" smtClean="0"/>
              <a:t>is </a:t>
            </a:r>
            <a:r>
              <a:rPr lang="en-US" dirty="0"/>
              <a:t>to outline important features and functions that should be contained in an EHR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9745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/>
              <a:t>Standards Development Process</a:t>
            </a:r>
          </a:p>
          <a:p>
            <a:pPr marL="274320"/>
            <a:r>
              <a:rPr lang="en-US" sz="3600" dirty="0"/>
              <a:t>Standards that support Health Care Information System Interoperability</a:t>
            </a:r>
          </a:p>
          <a:p>
            <a:pPr lvl="1"/>
            <a:r>
              <a:rPr lang="en-US" sz="3200" dirty="0" smtClean="0"/>
              <a:t>Classification Standards</a:t>
            </a:r>
          </a:p>
          <a:p>
            <a:pPr lvl="1"/>
            <a:r>
              <a:rPr lang="en-US" sz="3200" dirty="0" smtClean="0"/>
              <a:t>Vocabulary </a:t>
            </a:r>
            <a:r>
              <a:rPr lang="en-US" sz="3200" dirty="0"/>
              <a:t>and Terminology Standards</a:t>
            </a:r>
          </a:p>
          <a:p>
            <a:pPr lvl="1"/>
            <a:r>
              <a:rPr lang="en-US" sz="3200" dirty="0" smtClean="0"/>
              <a:t>Health </a:t>
            </a:r>
            <a:r>
              <a:rPr lang="en-US" sz="3200" dirty="0"/>
              <a:t>Record Content </a:t>
            </a:r>
            <a:r>
              <a:rPr lang="en-US" sz="3200" dirty="0" smtClean="0"/>
              <a:t>and Functional Standards</a:t>
            </a:r>
          </a:p>
          <a:p>
            <a:r>
              <a:rPr lang="en-US" sz="3600" dirty="0" smtClean="0"/>
              <a:t>Federal Initiatives Affecting Health Care IT Standards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48105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HL7 HER-S Functional Model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52574"/>
            <a:ext cx="4800600" cy="436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6084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ASTM Health Record Content Standard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ASTM Committee E31 has developed several standards</a:t>
            </a:r>
          </a:p>
          <a:p>
            <a:pPr lvl="1"/>
            <a:r>
              <a:rPr lang="en-US" dirty="0"/>
              <a:t>E2369, Specification for Continuity of Care Record (CCR), which defines a core set of information to be sent to a health care provider when a patient is referred or transferred. </a:t>
            </a:r>
          </a:p>
          <a:p>
            <a:pPr lvl="1"/>
            <a:r>
              <a:rPr lang="en-US" dirty="0"/>
              <a:t>E1384, Practice for Content and Structure of the Electronic Health Record (EHR), which provides a structure for data collected in patient care records, and </a:t>
            </a:r>
          </a:p>
          <a:p>
            <a:pPr lvl="1"/>
            <a:r>
              <a:rPr lang="en-US" dirty="0"/>
              <a:t>E1633, Specification for Coded Values Used in the Electronic Health Record, which provides detailed value sets for use with E1384.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8115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Continuity </a:t>
            </a:r>
            <a:r>
              <a:rPr lang="en-US" b="1" dirty="0"/>
              <a:t>of Care Document </a:t>
            </a:r>
            <a:endParaRPr lang="en-US" b="1" dirty="0" smtClean="0"/>
          </a:p>
          <a:p>
            <a:pPr lvl="1"/>
            <a:r>
              <a:rPr lang="en-US" dirty="0"/>
              <a:t>merger of two other standards, the HL7 Clinical Document Architecture (CDA) standard and the ASTM </a:t>
            </a:r>
            <a:r>
              <a:rPr lang="en-US" i="1" dirty="0" smtClean="0"/>
              <a:t>CCR</a:t>
            </a:r>
          </a:p>
          <a:p>
            <a:pPr lvl="1"/>
            <a:r>
              <a:rPr lang="en-US" dirty="0"/>
              <a:t>outline for the CCD is as </a:t>
            </a:r>
            <a:r>
              <a:rPr lang="en-US" dirty="0" smtClean="0"/>
              <a:t>follows</a:t>
            </a:r>
          </a:p>
          <a:p>
            <a:pPr marL="0" indent="0">
              <a:buNone/>
            </a:pPr>
            <a:endParaRPr lang="en-US" dirty="0"/>
          </a:p>
          <a:p>
            <a:pPr lvl="2"/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2910254"/>
            <a:ext cx="3657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C00000"/>
              </a:buClr>
              <a:buFont typeface="+mj-lt"/>
              <a:buAutoNum type="arabicPeriod" startAt="9"/>
            </a:pPr>
            <a:r>
              <a:rPr lang="en-US" sz="2400" dirty="0" smtClean="0"/>
              <a:t>Alerts</a:t>
            </a:r>
            <a:endParaRPr lang="en-US" sz="2400" dirty="0"/>
          </a:p>
          <a:p>
            <a:pPr marL="342900" indent="-342900">
              <a:buClr>
                <a:srgbClr val="C00000"/>
              </a:buClr>
              <a:buFont typeface="+mj-lt"/>
              <a:buAutoNum type="arabicPeriod" startAt="9"/>
            </a:pPr>
            <a:r>
              <a:rPr lang="en-US" sz="2400" dirty="0" smtClean="0"/>
              <a:t>Medications</a:t>
            </a:r>
            <a:endParaRPr lang="en-US" sz="2400" dirty="0"/>
          </a:p>
          <a:p>
            <a:pPr marL="342900" indent="-342900">
              <a:buClr>
                <a:srgbClr val="C00000"/>
              </a:buClr>
              <a:buFont typeface="+mj-lt"/>
              <a:buAutoNum type="arabicPeriod" startAt="9"/>
            </a:pPr>
            <a:r>
              <a:rPr lang="en-US" sz="2400" dirty="0" smtClean="0"/>
              <a:t>Immunizations</a:t>
            </a:r>
            <a:endParaRPr lang="en-US" sz="2400" dirty="0"/>
          </a:p>
          <a:p>
            <a:pPr marL="342900" indent="-342900">
              <a:buClr>
                <a:srgbClr val="C00000"/>
              </a:buClr>
              <a:buFont typeface="+mj-lt"/>
              <a:buAutoNum type="arabicPeriod" startAt="9"/>
            </a:pPr>
            <a:r>
              <a:rPr lang="en-US" sz="2400" dirty="0" smtClean="0"/>
              <a:t>Medical </a:t>
            </a:r>
            <a:r>
              <a:rPr lang="en-US" sz="2400" dirty="0"/>
              <a:t>equipment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 startAt="9"/>
            </a:pPr>
            <a:r>
              <a:rPr lang="en-US" sz="2400" dirty="0" smtClean="0"/>
              <a:t>Vital </a:t>
            </a:r>
            <a:r>
              <a:rPr lang="en-US" sz="2400" dirty="0"/>
              <a:t>signs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 startAt="9"/>
            </a:pPr>
            <a:r>
              <a:rPr lang="en-US" sz="2400" dirty="0" smtClean="0"/>
              <a:t>Functional </a:t>
            </a:r>
            <a:r>
              <a:rPr lang="en-US" sz="2400" dirty="0"/>
              <a:t>stats</a:t>
            </a:r>
          </a:p>
          <a:p>
            <a:pPr marL="342900" indent="-342900">
              <a:buClr>
                <a:srgbClr val="C00000"/>
              </a:buClr>
              <a:buFont typeface="+mj-lt"/>
              <a:buAutoNum type="arabicPeriod" startAt="9"/>
            </a:pPr>
            <a:r>
              <a:rPr lang="en-US" sz="2400" dirty="0" smtClean="0"/>
              <a:t>Results</a:t>
            </a:r>
            <a:endParaRPr lang="en-US" sz="2400" dirty="0"/>
          </a:p>
          <a:p>
            <a:pPr marL="342900" indent="-342900">
              <a:buClr>
                <a:srgbClr val="C00000"/>
              </a:buClr>
              <a:buFont typeface="+mj-lt"/>
              <a:buAutoNum type="arabicPeriod" startAt="9"/>
            </a:pPr>
            <a:r>
              <a:rPr lang="en-US" sz="2400" dirty="0" smtClean="0"/>
              <a:t>Encounters</a:t>
            </a:r>
            <a:endParaRPr lang="en-US" sz="2400" dirty="0"/>
          </a:p>
          <a:p>
            <a:pPr marL="342900" indent="-342900">
              <a:buClr>
                <a:srgbClr val="C00000"/>
              </a:buClr>
              <a:buFont typeface="+mj-lt"/>
              <a:buAutoNum type="arabicPeriod" startAt="9"/>
            </a:pPr>
            <a:r>
              <a:rPr lang="en-US" sz="2400" dirty="0" smtClean="0"/>
              <a:t>Plan </a:t>
            </a:r>
            <a:r>
              <a:rPr lang="en-US" sz="2400" dirty="0"/>
              <a:t>of care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913185"/>
            <a:ext cx="3657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/>
              <a:t>Header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/>
              <a:t>Purpose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/>
              <a:t>Problems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/>
              <a:t>Procedures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/>
              <a:t>Family History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/>
              <a:t>Social History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/>
              <a:t>Payers</a:t>
            </a:r>
          </a:p>
          <a:p>
            <a:pPr marL="457200" indent="-457200">
              <a:buClr>
                <a:srgbClr val="C00000"/>
              </a:buClr>
              <a:buFont typeface="+mj-lt"/>
              <a:buAutoNum type="arabicPeriod"/>
            </a:pPr>
            <a:r>
              <a:rPr lang="en-US" sz="2400" dirty="0" smtClean="0"/>
              <a:t>Advance Directives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812046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657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HITECH EHR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qualify for the </a:t>
            </a:r>
            <a:r>
              <a:rPr lang="en-US" dirty="0" smtClean="0"/>
              <a:t>HITECH incentive </a:t>
            </a:r>
            <a:r>
              <a:rPr lang="en-US" dirty="0"/>
              <a:t>program, providers not only must insure “meaningful use” of the EHR, but must also demonstrate that the EHR in use meets certification criteria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4410075" cy="578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20592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Federal Initiatives Affecting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HIPAA</a:t>
            </a:r>
          </a:p>
          <a:p>
            <a:r>
              <a:rPr lang="en-US" dirty="0" smtClean="0"/>
              <a:t>CMS e-prescribing</a:t>
            </a:r>
          </a:p>
          <a:p>
            <a:r>
              <a:rPr lang="en-US" dirty="0" smtClean="0"/>
              <a:t>Office of the National Coordinator for Health Information Technology</a:t>
            </a:r>
          </a:p>
          <a:p>
            <a:r>
              <a:rPr lang="en-US" dirty="0" smtClean="0"/>
              <a:t>HITECH (</a:t>
            </a:r>
            <a:r>
              <a:rPr lang="en-US" i="1" dirty="0" smtClean="0"/>
              <a:t>discussed in Chapter six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1131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Rules for electronic transmissions</a:t>
            </a:r>
          </a:p>
          <a:p>
            <a:pPr lvl="1"/>
            <a:r>
              <a:rPr lang="en-US" dirty="0" smtClean="0"/>
              <a:t>Designated standard maintenance organizations (DSMOs) </a:t>
            </a:r>
          </a:p>
          <a:p>
            <a:pPr lvl="2"/>
            <a:r>
              <a:rPr lang="en-US" dirty="0"/>
              <a:t>Accredited Standards Committee X12</a:t>
            </a:r>
          </a:p>
          <a:p>
            <a:pPr lvl="2"/>
            <a:r>
              <a:rPr lang="en-US" dirty="0"/>
              <a:t>Dental Content Committee of the American Dental Association</a:t>
            </a:r>
          </a:p>
          <a:p>
            <a:pPr lvl="2"/>
            <a:r>
              <a:rPr lang="en-US" dirty="0"/>
              <a:t>Health Level Seven</a:t>
            </a:r>
          </a:p>
          <a:p>
            <a:pPr lvl="2"/>
            <a:r>
              <a:rPr lang="en-US" dirty="0"/>
              <a:t>National Council for Prescription Drug Programs</a:t>
            </a:r>
          </a:p>
          <a:p>
            <a:pPr lvl="2"/>
            <a:r>
              <a:rPr lang="en-US" dirty="0"/>
              <a:t>National Uniform Billing Committee</a:t>
            </a:r>
          </a:p>
          <a:p>
            <a:pPr lvl="2"/>
            <a:r>
              <a:rPr lang="en-US" dirty="0"/>
              <a:t>National Uniform Claim Committee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1893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Rules for electronic transmissions</a:t>
            </a:r>
          </a:p>
          <a:p>
            <a:pPr lvl="1"/>
            <a:r>
              <a:rPr lang="en-US" dirty="0" smtClean="0"/>
              <a:t>Transaction Standards</a:t>
            </a:r>
          </a:p>
          <a:p>
            <a:pPr lvl="2"/>
            <a:r>
              <a:rPr lang="en-US" dirty="0" smtClean="0"/>
              <a:t>ASC X12N version 5010</a:t>
            </a:r>
          </a:p>
          <a:p>
            <a:pPr lvl="2"/>
            <a:r>
              <a:rPr lang="en-US" dirty="0" smtClean="0"/>
              <a:t>NCPDP</a:t>
            </a:r>
          </a:p>
          <a:p>
            <a:pPr lvl="1"/>
            <a:r>
              <a:rPr lang="en-US" dirty="0" smtClean="0"/>
              <a:t>Standard Code Sets</a:t>
            </a:r>
          </a:p>
          <a:p>
            <a:pPr lvl="2"/>
            <a:r>
              <a:rPr lang="en-US" dirty="0"/>
              <a:t>HCPCS (ancillary services or procedures) </a:t>
            </a:r>
            <a:endParaRPr lang="en-US" dirty="0" smtClean="0"/>
          </a:p>
          <a:p>
            <a:pPr lvl="2"/>
            <a:r>
              <a:rPr lang="en-US" dirty="0" smtClean="0"/>
              <a:t>CPT-4 </a:t>
            </a:r>
            <a:r>
              <a:rPr lang="en-US" dirty="0"/>
              <a:t>(physicians procedures) </a:t>
            </a:r>
          </a:p>
          <a:p>
            <a:pPr lvl="2"/>
            <a:r>
              <a:rPr lang="en-US" dirty="0" smtClean="0"/>
              <a:t>CDT </a:t>
            </a:r>
            <a:r>
              <a:rPr lang="en-US" dirty="0"/>
              <a:t>(dental terminology)</a:t>
            </a:r>
          </a:p>
          <a:p>
            <a:pPr lvl="2"/>
            <a:r>
              <a:rPr lang="en-US" dirty="0"/>
              <a:t>ICD-9 (ICD-10 as of October 2014 for diagnoses and hospital inpatient procedures) </a:t>
            </a:r>
            <a:endParaRPr lang="en-US" dirty="0" smtClean="0"/>
          </a:p>
          <a:p>
            <a:pPr lvl="2"/>
            <a:r>
              <a:rPr lang="en-US" dirty="0" smtClean="0"/>
              <a:t>NDC </a:t>
            </a:r>
            <a:r>
              <a:rPr lang="en-US" dirty="0"/>
              <a:t>(national drug codes)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46356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 e-Prescribing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CMS </a:t>
            </a:r>
            <a:r>
              <a:rPr lang="en-US" dirty="0"/>
              <a:t>e-prescribing standards consist of three sets of existing health care IT standards as “foundation” </a:t>
            </a:r>
            <a:r>
              <a:rPr lang="en-US" dirty="0" smtClean="0"/>
              <a:t>standards</a:t>
            </a:r>
          </a:p>
          <a:p>
            <a:pPr lvl="1"/>
            <a:r>
              <a:rPr lang="en-US" dirty="0"/>
              <a:t>NCPDP’s SCRIPT Standard for </a:t>
            </a:r>
            <a:r>
              <a:rPr lang="en-US" dirty="0" smtClean="0"/>
              <a:t>e-Prescribing</a:t>
            </a:r>
          </a:p>
          <a:p>
            <a:pPr lvl="1"/>
            <a:r>
              <a:rPr lang="en-US" dirty="0" smtClean="0"/>
              <a:t>ASC </a:t>
            </a:r>
            <a:r>
              <a:rPr lang="en-US" dirty="0"/>
              <a:t>X12N standard for Health Care Eligibility Benefit and </a:t>
            </a:r>
            <a:r>
              <a:rPr lang="en-US" dirty="0" smtClean="0"/>
              <a:t>Response</a:t>
            </a:r>
          </a:p>
          <a:p>
            <a:pPr lvl="1"/>
            <a:r>
              <a:rPr lang="en-US" dirty="0"/>
              <a:t>NCPDP’s telecommunications standard</a:t>
            </a:r>
          </a:p>
        </p:txBody>
      </p:sp>
    </p:spTree>
    <p:extLst>
      <p:ext uri="{BB962C8B-B14F-4D97-AF65-F5344CB8AC3E}">
        <p14:creationId xmlns:p14="http://schemas.microsoft.com/office/powerpoint/2010/main" val="23759944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Office of the National Coordinator for Health Information Technology</a:t>
            </a:r>
          </a:p>
          <a:p>
            <a:pPr lvl="1"/>
            <a:r>
              <a:rPr lang="en-US" dirty="0" smtClean="0"/>
              <a:t>principal </a:t>
            </a:r>
            <a:r>
              <a:rPr lang="en-US" dirty="0"/>
              <a:t>Federal entity charged with coordination of nationwide efforts to implement and use the most advanced health information technology and the electronic exchange of health information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438375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NwHIN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Nationwide Health Information Network </a:t>
            </a:r>
            <a:endParaRPr lang="en-US" b="1" dirty="0" smtClean="0"/>
          </a:p>
          <a:p>
            <a:pPr lvl="1"/>
            <a:r>
              <a:rPr lang="en-US" dirty="0"/>
              <a:t>a set of standards, services, and policies that enable the secure exchange of health information over the </a:t>
            </a:r>
            <a:r>
              <a:rPr lang="en-US" dirty="0" smtClean="0"/>
              <a:t>Internet</a:t>
            </a:r>
          </a:p>
          <a:p>
            <a:pPr lvl="1"/>
            <a:r>
              <a:rPr lang="en-US" dirty="0"/>
              <a:t>currently twenty-five participating </a:t>
            </a:r>
            <a:r>
              <a:rPr lang="en-US" dirty="0" err="1"/>
              <a:t>NwHIN</a:t>
            </a:r>
            <a:r>
              <a:rPr lang="en-US" dirty="0"/>
              <a:t> organizations, including four federal agencies—CMS, </a:t>
            </a:r>
            <a:r>
              <a:rPr lang="en-US" dirty="0" err="1"/>
              <a:t>DoD</a:t>
            </a:r>
            <a:r>
              <a:rPr lang="en-US" dirty="0"/>
              <a:t>, SSA, and VA—and twenty-one private health care organizations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7164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Standards Development Process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Four Methods </a:t>
            </a:r>
            <a:r>
              <a:rPr lang="en-US" sz="2400" dirty="0"/>
              <a:t>(Hammond &amp; </a:t>
            </a:r>
            <a:r>
              <a:rPr lang="en-US" sz="2400" dirty="0" err="1"/>
              <a:t>Cimino</a:t>
            </a:r>
            <a:r>
              <a:rPr lang="en-US" sz="2400" dirty="0"/>
              <a:t>, 2001)</a:t>
            </a:r>
          </a:p>
          <a:p>
            <a:pPr lvl="1"/>
            <a:r>
              <a:rPr lang="en-US" sz="2800" dirty="0"/>
              <a:t>Ad hoc—no formal adoption process</a:t>
            </a:r>
          </a:p>
          <a:p>
            <a:pPr lvl="1"/>
            <a:r>
              <a:rPr lang="en-US" sz="2800" dirty="0"/>
              <a:t>De facto—vendor or other has a very large segment of the market</a:t>
            </a:r>
          </a:p>
          <a:p>
            <a:pPr lvl="1"/>
            <a:r>
              <a:rPr lang="en-US" sz="2800" dirty="0"/>
              <a:t>Government mandate</a:t>
            </a:r>
          </a:p>
          <a:p>
            <a:pPr lvl="1"/>
            <a:r>
              <a:rPr lang="en-US" sz="2800" dirty="0"/>
              <a:t>Consensus—volunteers from organizations come together to reach a formal agreement</a:t>
            </a:r>
          </a:p>
        </p:txBody>
      </p:sp>
    </p:spTree>
    <p:extLst>
      <p:ext uri="{BB962C8B-B14F-4D97-AF65-F5344CB8AC3E}">
        <p14:creationId xmlns:p14="http://schemas.microsoft.com/office/powerpoint/2010/main" val="4905991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Standards Development Process</a:t>
            </a:r>
          </a:p>
          <a:p>
            <a:pPr marL="274320"/>
            <a:r>
              <a:rPr lang="en-US" sz="3600" dirty="0"/>
              <a:t>Standards that support Health Care Information System Interoperability</a:t>
            </a:r>
          </a:p>
          <a:p>
            <a:pPr lvl="1"/>
            <a:r>
              <a:rPr lang="en-US" sz="3200" dirty="0"/>
              <a:t>Classification Standards</a:t>
            </a:r>
          </a:p>
          <a:p>
            <a:pPr lvl="1"/>
            <a:r>
              <a:rPr lang="en-US" sz="3200" dirty="0"/>
              <a:t>Vocabulary and Terminology Standards</a:t>
            </a:r>
          </a:p>
          <a:p>
            <a:pPr lvl="1"/>
            <a:r>
              <a:rPr lang="en-US" sz="3200" dirty="0"/>
              <a:t>Health Record Content and Functional Standards</a:t>
            </a:r>
          </a:p>
        </p:txBody>
      </p:sp>
    </p:spTree>
    <p:extLst>
      <p:ext uri="{BB962C8B-B14F-4D97-AF65-F5344CB8AC3E}">
        <p14:creationId xmlns:p14="http://schemas.microsoft.com/office/powerpoint/2010/main" val="110831521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Federal Initiatives Affecting Standards</a:t>
            </a:r>
          </a:p>
          <a:p>
            <a:pPr lvl="1"/>
            <a:r>
              <a:rPr lang="en-US" dirty="0" smtClean="0"/>
              <a:t>HIPAA</a:t>
            </a:r>
          </a:p>
          <a:p>
            <a:pPr lvl="1"/>
            <a:r>
              <a:rPr lang="en-US" dirty="0" smtClean="0"/>
              <a:t>CMS e-prescribing</a:t>
            </a:r>
          </a:p>
          <a:p>
            <a:pPr lvl="1"/>
            <a:r>
              <a:rPr lang="en-US" dirty="0" smtClean="0"/>
              <a:t>Office of the National Coordinator for Health Information Technology</a:t>
            </a:r>
          </a:p>
        </p:txBody>
      </p:sp>
    </p:spTree>
    <p:extLst>
      <p:ext uri="{BB962C8B-B14F-4D97-AF65-F5344CB8AC3E}">
        <p14:creationId xmlns:p14="http://schemas.microsoft.com/office/powerpoint/2010/main" val="3352979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Formal Standards Development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600"/>
              <a:t>Organizations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International Organization for Standardization (ISO) </a:t>
            </a:r>
            <a:r>
              <a:rPr lang="en-US" sz="2800">
                <a:hlinkClick r:id="rId2"/>
              </a:rPr>
              <a:t>www.iso.org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800"/>
              <a:t>American National Standards Institute (ANSI) </a:t>
            </a:r>
            <a:r>
              <a:rPr lang="en-US" sz="2800">
                <a:hlinkClick r:id="rId3"/>
              </a:rPr>
              <a:t>www.ansi.org</a:t>
            </a:r>
            <a:endParaRPr lang="en-US" sz="2800"/>
          </a:p>
          <a:p>
            <a:pPr lvl="1">
              <a:lnSpc>
                <a:spcPct val="90000"/>
              </a:lnSpc>
            </a:pPr>
            <a:r>
              <a:rPr lang="en-US" sz="2800"/>
              <a:t>Standards Development Organizations (SDOs)</a:t>
            </a:r>
          </a:p>
          <a:p>
            <a:pPr lvl="2">
              <a:lnSpc>
                <a:spcPct val="90000"/>
              </a:lnSpc>
            </a:pPr>
            <a:r>
              <a:rPr lang="en-US" sz="2800"/>
              <a:t>ASTM International </a:t>
            </a:r>
            <a:r>
              <a:rPr lang="en-US" sz="2800">
                <a:hlinkClick r:id="rId4"/>
              </a:rPr>
              <a:t>www.astm.org</a:t>
            </a:r>
            <a:endParaRPr lang="en-US" sz="2800"/>
          </a:p>
          <a:p>
            <a:pPr lvl="2">
              <a:lnSpc>
                <a:spcPct val="90000"/>
              </a:lnSpc>
            </a:pPr>
            <a:r>
              <a:rPr lang="en-US" sz="2800"/>
              <a:t>Health Level 7 </a:t>
            </a:r>
            <a:r>
              <a:rPr lang="en-US" sz="2800">
                <a:hlinkClick r:id="rId5"/>
              </a:rPr>
              <a:t>www.hl7.org</a:t>
            </a:r>
            <a:endParaRPr lang="en-US" sz="2800"/>
          </a:p>
          <a:p>
            <a:pPr lvl="2">
              <a:lnSpc>
                <a:spcPct val="90000"/>
              </a:lnSpc>
            </a:pPr>
            <a:r>
              <a:rPr lang="en-US" sz="2800"/>
              <a:t>ANSI ASC X12 </a:t>
            </a:r>
            <a:r>
              <a:rPr lang="en-US" sz="2800">
                <a:hlinkClick r:id="rId6"/>
              </a:rPr>
              <a:t>www.x12.org</a:t>
            </a:r>
            <a:endParaRPr lang="en-US" sz="2800"/>
          </a:p>
          <a:p>
            <a:pPr lvl="2"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5252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ISO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Facts</a:t>
            </a:r>
          </a:p>
          <a:p>
            <a:pPr lvl="1"/>
            <a:r>
              <a:rPr lang="en-US" sz="2800" dirty="0"/>
              <a:t>Members are national standards bodies from many countries</a:t>
            </a:r>
          </a:p>
          <a:p>
            <a:pPr lvl="1"/>
            <a:r>
              <a:rPr lang="en-US" sz="2800" dirty="0"/>
              <a:t>ANSI is the US national body member</a:t>
            </a:r>
          </a:p>
          <a:p>
            <a:pPr lvl="1"/>
            <a:r>
              <a:rPr lang="en-US" sz="2800" dirty="0"/>
              <a:t>Oversees the flow of documentation and international approval of standards developed by its member bodies</a:t>
            </a:r>
          </a:p>
        </p:txBody>
      </p:sp>
    </p:spTree>
    <p:extLst>
      <p:ext uri="{BB962C8B-B14F-4D97-AF65-F5344CB8AC3E}">
        <p14:creationId xmlns:p14="http://schemas.microsoft.com/office/powerpoint/2010/main" val="1668489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Facts</a:t>
            </a:r>
          </a:p>
          <a:p>
            <a:pPr lvl="1"/>
            <a:r>
              <a:rPr lang="en-US" sz="2800" dirty="0"/>
              <a:t>US member of ISO</a:t>
            </a:r>
          </a:p>
          <a:p>
            <a:pPr lvl="1"/>
            <a:r>
              <a:rPr lang="en-US" sz="2800" dirty="0"/>
              <a:t>Accredits SDOs from a wide range of industries (including health care)</a:t>
            </a:r>
          </a:p>
          <a:p>
            <a:pPr lvl="1"/>
            <a:r>
              <a:rPr lang="en-US" sz="2800" dirty="0"/>
              <a:t>Oversees work of SDOs</a:t>
            </a:r>
          </a:p>
          <a:p>
            <a:pPr lvl="1"/>
            <a:r>
              <a:rPr lang="en-US" sz="2800" dirty="0"/>
              <a:t>Does NOT develop standards</a:t>
            </a:r>
          </a:p>
          <a:p>
            <a:pPr lvl="1"/>
            <a:r>
              <a:rPr lang="en-US" sz="2800" dirty="0"/>
              <a:t>Publishes the 10,000+ standards developed by SDOs</a:t>
            </a:r>
          </a:p>
        </p:txBody>
      </p:sp>
    </p:spTree>
    <p:extLst>
      <p:ext uri="{BB962C8B-B14F-4D97-AF65-F5344CB8AC3E}">
        <p14:creationId xmlns:p14="http://schemas.microsoft.com/office/powerpoint/2010/main" val="5104126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SDOs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Facts	</a:t>
            </a:r>
          </a:p>
          <a:p>
            <a:pPr lvl="1"/>
            <a:r>
              <a:rPr lang="en-US" sz="2800" dirty="0"/>
              <a:t>Must be accredited by ANSI</a:t>
            </a:r>
          </a:p>
          <a:p>
            <a:pPr lvl="1"/>
            <a:r>
              <a:rPr lang="en-US" sz="2800" dirty="0"/>
              <a:t>Develops standards in accordance with ANSI criteria</a:t>
            </a:r>
          </a:p>
          <a:p>
            <a:pPr lvl="1"/>
            <a:r>
              <a:rPr lang="en-US" sz="2800" dirty="0"/>
              <a:t>Can use the label “Approved American National Standard”</a:t>
            </a:r>
          </a:p>
          <a:p>
            <a:pPr lvl="1"/>
            <a:r>
              <a:rPr lang="en-US" sz="2800" dirty="0"/>
              <a:t>270+ ANSI-accredited SDOs representing many industries, including health care</a:t>
            </a:r>
          </a:p>
        </p:txBody>
      </p:sp>
    </p:spTree>
    <p:extLst>
      <p:ext uri="{BB962C8B-B14F-4D97-AF65-F5344CB8AC3E}">
        <p14:creationId xmlns:p14="http://schemas.microsoft.com/office/powerpoint/2010/main" val="3704512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Classification Standards</a:t>
            </a:r>
            <a:endParaRPr 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3600" dirty="0"/>
              <a:t>HCPCS (ancillary services or procedures) </a:t>
            </a:r>
            <a:r>
              <a:rPr lang="en-US" sz="3600" dirty="0" smtClean="0"/>
              <a:t>(</a:t>
            </a:r>
            <a:r>
              <a:rPr lang="en-US" sz="3600" i="1" dirty="0" smtClean="0"/>
              <a:t>discussed in </a:t>
            </a:r>
            <a:r>
              <a:rPr lang="en-US" sz="3600" i="1" dirty="0"/>
              <a:t>Chapter One)</a:t>
            </a:r>
          </a:p>
          <a:p>
            <a:r>
              <a:rPr lang="en-US" sz="3600" dirty="0" smtClean="0"/>
              <a:t>CPT-4 (physicians procedures) </a:t>
            </a:r>
            <a:r>
              <a:rPr lang="en-US" sz="3600" dirty="0"/>
              <a:t>(</a:t>
            </a:r>
            <a:r>
              <a:rPr lang="en-US" sz="3600" i="1" dirty="0"/>
              <a:t>discussed in Chapter One</a:t>
            </a:r>
            <a:r>
              <a:rPr lang="en-US" sz="3600" i="1" dirty="0" smtClean="0"/>
              <a:t>)</a:t>
            </a:r>
            <a:endParaRPr lang="en-US" sz="3600" dirty="0" smtClean="0"/>
          </a:p>
          <a:p>
            <a:r>
              <a:rPr lang="en-US" sz="3600" dirty="0"/>
              <a:t>ICD-9 (ICD-10 as of October 2014 for diagnoses and hospital inpatient procedures) </a:t>
            </a:r>
            <a:r>
              <a:rPr lang="en-US" sz="3600" i="1" dirty="0"/>
              <a:t>(discussed in Chapter One)</a:t>
            </a:r>
          </a:p>
          <a:p>
            <a:pPr lvl="0"/>
            <a:r>
              <a:rPr lang="en-US" sz="3600" dirty="0" smtClean="0">
                <a:solidFill>
                  <a:srgbClr val="FF0000"/>
                </a:solidFill>
              </a:rPr>
              <a:t>CDT</a:t>
            </a:r>
            <a:r>
              <a:rPr lang="en-US" sz="3600" dirty="0" smtClean="0"/>
              <a:t> </a:t>
            </a:r>
            <a:r>
              <a:rPr lang="en-US" sz="3600" dirty="0"/>
              <a:t>(dental terminology)</a:t>
            </a:r>
          </a:p>
          <a:p>
            <a:pPr lvl="0"/>
            <a:r>
              <a:rPr lang="en-US" sz="3600" dirty="0" smtClean="0">
                <a:solidFill>
                  <a:srgbClr val="FF0000"/>
                </a:solidFill>
              </a:rPr>
              <a:t>NDC</a:t>
            </a:r>
            <a:r>
              <a:rPr lang="en-US" sz="3600" dirty="0" smtClean="0"/>
              <a:t> </a:t>
            </a:r>
            <a:r>
              <a:rPr lang="en-US" sz="3600" dirty="0"/>
              <a:t>(national drug codes) </a:t>
            </a:r>
            <a:endParaRPr lang="en-US" sz="3600" dirty="0" smtClean="0"/>
          </a:p>
          <a:p>
            <a:pPr marL="0" lvl="0" indent="0">
              <a:buNone/>
            </a:pPr>
            <a:r>
              <a:rPr lang="en-US" sz="3600" dirty="0" smtClean="0"/>
              <a:t>(</a:t>
            </a:r>
            <a:r>
              <a:rPr lang="en-US" sz="3600" dirty="0"/>
              <a:t>CMS, 2012a)</a:t>
            </a:r>
          </a:p>
        </p:txBody>
      </p:sp>
    </p:spTree>
    <p:extLst>
      <p:ext uri="{BB962C8B-B14F-4D97-AF65-F5344CB8AC3E}">
        <p14:creationId xmlns:p14="http://schemas.microsoft.com/office/powerpoint/2010/main" val="26795343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1826</Words>
  <Application>Microsoft Office PowerPoint</Application>
  <PresentationFormat>On-screen Show (4:3)</PresentationFormat>
  <Paragraphs>275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Arial</vt:lpstr>
      <vt:lpstr>Calibri</vt:lpstr>
      <vt:lpstr>Calisto MT</vt:lpstr>
      <vt:lpstr>Times New Roman</vt:lpstr>
      <vt:lpstr>Wingdings</vt:lpstr>
      <vt:lpstr>Office Theme</vt:lpstr>
      <vt:lpstr>PowerPoint Presentation</vt:lpstr>
      <vt:lpstr>Learning Objectives</vt:lpstr>
      <vt:lpstr>Outline</vt:lpstr>
      <vt:lpstr>Standards Development Process</vt:lpstr>
      <vt:lpstr>Formal Standards Development </vt:lpstr>
      <vt:lpstr>ISO</vt:lpstr>
      <vt:lpstr>ANSI</vt:lpstr>
      <vt:lpstr>SDOs</vt:lpstr>
      <vt:lpstr>Classification Standards</vt:lpstr>
      <vt:lpstr>CDT </vt:lpstr>
      <vt:lpstr>NDC</vt:lpstr>
      <vt:lpstr>Vocabulary and Terminology Standards </vt:lpstr>
      <vt:lpstr>Vocabulary and Terminology Standards </vt:lpstr>
      <vt:lpstr>SNOMED CT</vt:lpstr>
      <vt:lpstr>LOINC</vt:lpstr>
      <vt:lpstr>CVX</vt:lpstr>
      <vt:lpstr>RxNorm</vt:lpstr>
      <vt:lpstr>UMLS</vt:lpstr>
      <vt:lpstr>UMLS</vt:lpstr>
      <vt:lpstr>Data Interchange Standards</vt:lpstr>
      <vt:lpstr>HL7</vt:lpstr>
      <vt:lpstr>HL7 Use Case</vt:lpstr>
      <vt:lpstr>DICOM</vt:lpstr>
      <vt:lpstr>NCPDP</vt:lpstr>
      <vt:lpstr>ASC X12N Standards</vt:lpstr>
      <vt:lpstr>TG2 Work Groups</vt:lpstr>
      <vt:lpstr>X12 5010 Professional Claim Form</vt:lpstr>
      <vt:lpstr>Health Record Content and Functional Standards</vt:lpstr>
      <vt:lpstr>HL7 HER-S Functional Model</vt:lpstr>
      <vt:lpstr>HL7 HER-S Functional Model</vt:lpstr>
      <vt:lpstr>ASTM Health Record Content Standard</vt:lpstr>
      <vt:lpstr>CCD</vt:lpstr>
      <vt:lpstr>HITECH EHR Certification</vt:lpstr>
      <vt:lpstr>Federal Initiatives Affecting Standards</vt:lpstr>
      <vt:lpstr>HIPAA</vt:lpstr>
      <vt:lpstr>HIPAA</vt:lpstr>
      <vt:lpstr>CMS e-Prescribing</vt:lpstr>
      <vt:lpstr>ONC</vt:lpstr>
      <vt:lpstr>NwHIN</vt:lpstr>
      <vt:lpstr>Summary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Training Laptop</dc:creator>
  <cp:lastModifiedBy>Ferreira</cp:lastModifiedBy>
  <cp:revision>44</cp:revision>
  <dcterms:created xsi:type="dcterms:W3CDTF">2013-05-29T17:50:42Z</dcterms:created>
  <dcterms:modified xsi:type="dcterms:W3CDTF">2014-12-01T20:34:26Z</dcterms:modified>
</cp:coreProperties>
</file>