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6" r:id="rId16"/>
    <p:sldId id="287" r:id="rId17"/>
    <p:sldId id="288" r:id="rId18"/>
    <p:sldId id="270" r:id="rId19"/>
    <p:sldId id="289" r:id="rId20"/>
    <p:sldId id="271" r:id="rId21"/>
    <p:sldId id="290" r:id="rId22"/>
    <p:sldId id="291" r:id="rId23"/>
    <p:sldId id="292" r:id="rId24"/>
    <p:sldId id="293" r:id="rId25"/>
    <p:sldId id="294" r:id="rId26"/>
    <p:sldId id="272" r:id="rId27"/>
    <p:sldId id="295" r:id="rId28"/>
    <p:sldId id="273" r:id="rId29"/>
    <p:sldId id="274" r:id="rId30"/>
    <p:sldId id="275" r:id="rId31"/>
    <p:sldId id="276" r:id="rId32"/>
    <p:sldId id="277" r:id="rId33"/>
    <p:sldId id="296" r:id="rId34"/>
    <p:sldId id="298" r:id="rId35"/>
    <p:sldId id="297" r:id="rId36"/>
    <p:sldId id="299" r:id="rId37"/>
    <p:sldId id="300" r:id="rId38"/>
    <p:sldId id="278" r:id="rId39"/>
    <p:sldId id="301" r:id="rId40"/>
    <p:sldId id="302" r:id="rId41"/>
    <p:sldId id="281" r:id="rId42"/>
    <p:sldId id="303" r:id="rId43"/>
    <p:sldId id="304" r:id="rId44"/>
    <p:sldId id="284" r:id="rId45"/>
    <p:sldId id="28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023"/>
    <a:srgbClr val="D90032"/>
    <a:srgbClr val="D90019"/>
    <a:srgbClr val="D9000F"/>
    <a:srgbClr val="D2232A"/>
    <a:srgbClr val="D90005"/>
    <a:srgbClr val="D20A23"/>
    <a:srgbClr val="CA0A23"/>
    <a:srgbClr val="DC2323"/>
    <a:srgbClr val="D919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122" d="100"/>
          <a:sy n="122" d="100"/>
        </p:scale>
        <p:origin x="120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D8CA63-F33E-4059-8F36-A8B7BCF027CB}" type="datetimeFigureOut">
              <a:rPr lang="en-US" smtClean="0"/>
              <a:t>12/1/2014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4A0379-E27F-497D-8343-B05E4925547A}" type="slidenum">
              <a:rPr lang="en-US" smtClean="0"/>
              <a:t>‹#›</a:t>
            </a:fld>
            <a:endParaRPr lang="en-US"/>
          </a:p>
        </p:txBody>
      </p:sp>
    </p:spTree>
    <p:extLst>
      <p:ext uri="{BB962C8B-B14F-4D97-AF65-F5344CB8AC3E}">
        <p14:creationId xmlns:p14="http://schemas.microsoft.com/office/powerpoint/2010/main" val="268354573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3126B-B0A6-4C10-AA19-A7886C3082EE}"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049404-F838-428A-A322-52CD51842133}" type="slidenum">
              <a:rPr lang="en-US" smtClean="0"/>
              <a:t>‹#›</a:t>
            </a:fld>
            <a:endParaRPr lang="en-US"/>
          </a:p>
        </p:txBody>
      </p:sp>
    </p:spTree>
    <p:extLst>
      <p:ext uri="{BB962C8B-B14F-4D97-AF65-F5344CB8AC3E}">
        <p14:creationId xmlns:p14="http://schemas.microsoft.com/office/powerpoint/2010/main" val="122858388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D2232A"/>
        </a:solidFill>
        <a:effectLst/>
      </p:bgPr>
    </p:bg>
    <p:spTree>
      <p:nvGrpSpPr>
        <p:cNvPr id="1" name=""/>
        <p:cNvGrpSpPr/>
        <p:nvPr/>
      </p:nvGrpSpPr>
      <p:grpSpPr>
        <a:xfrm>
          <a:off x="0" y="0"/>
          <a:ext cx="0" cy="0"/>
          <a:chOff x="0" y="0"/>
          <a:chExt cx="0" cy="0"/>
        </a:xfrm>
      </p:grpSpPr>
      <p:pic>
        <p:nvPicPr>
          <p:cNvPr id="19" name="Picture 18"/>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608" t="3139" r="3429"/>
          <a:stretch/>
        </p:blipFill>
        <p:spPr>
          <a:xfrm>
            <a:off x="-12578" y="491293"/>
            <a:ext cx="9144000" cy="2348821"/>
          </a:xfrm>
          <a:prstGeom prst="rect">
            <a:avLst/>
          </a:prstGeom>
        </p:spPr>
      </p:pic>
      <p:pic>
        <p:nvPicPr>
          <p:cNvPr id="20" name="Picture 19"/>
          <p:cNvPicPr>
            <a:picLocks noChangeAspect="1"/>
          </p:cNvPicPr>
          <p:nvPr userDrawn="1"/>
        </p:nvPicPr>
        <p:blipFill rotWithShape="1">
          <a:blip r:embed="rId4" cstate="print">
            <a:extLst>
              <a:ext uri="{28A0092B-C50C-407E-A947-70E740481C1C}">
                <a14:useLocalDpi xmlns:a14="http://schemas.microsoft.com/office/drawing/2010/main" val="0"/>
              </a:ext>
            </a:extLst>
          </a:blip>
          <a:srcRect l="1107" t="29366" r="-97" b="21633"/>
          <a:stretch/>
        </p:blipFill>
        <p:spPr>
          <a:xfrm>
            <a:off x="-12578" y="6096000"/>
            <a:ext cx="9156577" cy="460356"/>
          </a:xfrm>
          <a:prstGeom prst="rect">
            <a:avLst/>
          </a:prstGeom>
        </p:spPr>
      </p:pic>
      <p:pic>
        <p:nvPicPr>
          <p:cNvPr id="6" name="Picture 5"/>
          <p:cNvPicPr>
            <a:picLocks noChangeAspect="1"/>
          </p:cNvPicPr>
          <p:nvPr userDrawn="1"/>
        </p:nvPicPr>
        <p:blipFill rotWithShape="1">
          <a:blip r:embed="rId5" cstate="print">
            <a:extLst>
              <a:ext uri="{28A0092B-C50C-407E-A947-70E740481C1C}">
                <a14:useLocalDpi xmlns:a14="http://schemas.microsoft.com/office/drawing/2010/main" val="0"/>
              </a:ext>
            </a:extLst>
          </a:blip>
          <a:srcRect t="3449"/>
          <a:stretch/>
        </p:blipFill>
        <p:spPr>
          <a:xfrm>
            <a:off x="2809365" y="3124200"/>
            <a:ext cx="3525270" cy="1592320"/>
          </a:xfrm>
          <a:prstGeom prst="rect">
            <a:avLst/>
          </a:prstGeom>
        </p:spPr>
      </p:pic>
      <p:pic>
        <p:nvPicPr>
          <p:cNvPr id="7" name="Picture 6"/>
          <p:cNvPicPr>
            <a:picLocks noChangeAspect="1"/>
          </p:cNvPicPr>
          <p:nvPr userDrawn="1"/>
        </p:nvPicPr>
        <p:blipFill rotWithShape="1">
          <a:blip r:embed="rId6" cstate="print">
            <a:extLst>
              <a:ext uri="{28A0092B-C50C-407E-A947-70E740481C1C}">
                <a14:useLocalDpi xmlns:a14="http://schemas.microsoft.com/office/drawing/2010/main" val="0"/>
              </a:ext>
            </a:extLst>
          </a:blip>
          <a:srcRect b="6919"/>
          <a:stretch/>
        </p:blipFill>
        <p:spPr>
          <a:xfrm>
            <a:off x="3011978" y="4829797"/>
            <a:ext cx="3120044" cy="682563"/>
          </a:xfrm>
          <a:prstGeom prst="rect">
            <a:avLst/>
          </a:prstGeom>
        </p:spPr>
      </p:pic>
      <p:sp>
        <p:nvSpPr>
          <p:cNvPr id="12" name="TextBox 11"/>
          <p:cNvSpPr txBox="1"/>
          <p:nvPr userDrawn="1"/>
        </p:nvSpPr>
        <p:spPr>
          <a:xfrm>
            <a:off x="2532256" y="5548056"/>
            <a:ext cx="4079487" cy="276999"/>
          </a:xfrm>
          <a:prstGeom prst="rect">
            <a:avLst/>
          </a:prstGeom>
          <a:noFill/>
        </p:spPr>
        <p:txBody>
          <a:bodyPr wrap="square" rtlCol="0">
            <a:spAutoFit/>
          </a:bodyPr>
          <a:lstStyle/>
          <a:p>
            <a:r>
              <a:rPr lang="en-US" sz="1200" dirty="0" smtClean="0">
                <a:latin typeface="Calisto MT" pitchFamily="18" charset="0"/>
              </a:rPr>
              <a:t>Karen A. Wager  </a:t>
            </a:r>
            <a:r>
              <a:rPr lang="en-US" sz="1200" dirty="0" smtClean="0">
                <a:solidFill>
                  <a:schemeClr val="bg1"/>
                </a:solidFill>
                <a:latin typeface="Calisto MT" pitchFamily="18" charset="0"/>
              </a:rPr>
              <a:t>|</a:t>
            </a:r>
            <a:r>
              <a:rPr lang="en-US" sz="1200" baseline="0" dirty="0" smtClean="0">
                <a:latin typeface="Calisto MT" pitchFamily="18" charset="0"/>
              </a:rPr>
              <a:t> Frances Wickham Lee  </a:t>
            </a:r>
            <a:r>
              <a:rPr lang="en-US" sz="1200" baseline="0" dirty="0" smtClean="0">
                <a:solidFill>
                  <a:schemeClr val="bg1"/>
                </a:solidFill>
                <a:latin typeface="Calisto MT" pitchFamily="18" charset="0"/>
              </a:rPr>
              <a:t>| </a:t>
            </a:r>
            <a:r>
              <a:rPr lang="en-US" sz="1200" baseline="0" dirty="0" smtClean="0">
                <a:latin typeface="Calisto MT" pitchFamily="18" charset="0"/>
              </a:rPr>
              <a:t> John P. Glaser</a:t>
            </a:r>
            <a:r>
              <a:rPr lang="en-US" sz="1200" dirty="0" smtClean="0">
                <a:latin typeface="Calisto MT" pitchFamily="18" charset="0"/>
              </a:rPr>
              <a:t> </a:t>
            </a:r>
            <a:endParaRPr lang="en-US" sz="1200" dirty="0">
              <a:latin typeface="Calisto MT" pitchFamily="18" charset="0"/>
            </a:endParaRPr>
          </a:p>
        </p:txBody>
      </p:sp>
      <p:cxnSp>
        <p:nvCxnSpPr>
          <p:cNvPr id="22" name="Straight Connector 21"/>
          <p:cNvCxnSpPr/>
          <p:nvPr userDrawn="1"/>
        </p:nvCxnSpPr>
        <p:spPr>
          <a:xfrm>
            <a:off x="2895600" y="4716520"/>
            <a:ext cx="335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6186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608" t="3139" r="3429"/>
          <a:stretch/>
        </p:blipFill>
        <p:spPr>
          <a:xfrm>
            <a:off x="-12578" y="491293"/>
            <a:ext cx="9144000" cy="2348821"/>
          </a:xfrm>
          <a:prstGeom prst="rect">
            <a:avLst/>
          </a:prstGeom>
        </p:spPr>
      </p:pic>
      <p:sp>
        <p:nvSpPr>
          <p:cNvPr id="2" name="Title 1"/>
          <p:cNvSpPr>
            <a:spLocks noGrp="1"/>
          </p:cNvSpPr>
          <p:nvPr>
            <p:ph type="title"/>
          </p:nvPr>
        </p:nvSpPr>
        <p:spPr>
          <a:xfrm>
            <a:off x="444622" y="609600"/>
            <a:ext cx="8229600" cy="1143000"/>
          </a:xfrm>
        </p:spPr>
        <p:txBody>
          <a:bodyPr/>
          <a:lstStyle>
            <a:lvl1pPr algn="l">
              <a:defRPr/>
            </a:lvl1pPr>
          </a:lstStyle>
          <a:p>
            <a:r>
              <a:rPr lang="en-US" smtClean="0"/>
              <a:t>Click to edit Master title style</a:t>
            </a:r>
            <a:endParaRPr lang="en-US"/>
          </a:p>
        </p:txBody>
      </p:sp>
    </p:spTree>
    <p:extLst>
      <p:ext uri="{BB962C8B-B14F-4D97-AF65-F5344CB8AC3E}">
        <p14:creationId xmlns:p14="http://schemas.microsoft.com/office/powerpoint/2010/main" val="41907980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95806"/>
            <a:ext cx="9144000" cy="262194"/>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D2232A"/>
              </a:buClr>
              <a:defRPr/>
            </a:lvl1pPr>
            <a:lvl2pPr marL="742950" indent="-285750">
              <a:buClr>
                <a:schemeClr val="tx1">
                  <a:lumMod val="50000"/>
                  <a:lumOff val="50000"/>
                </a:schemeClr>
              </a:buClr>
              <a:buFont typeface="Wingdings" pitchFamily="2" charset="2"/>
              <a:buChar char="§"/>
              <a:defRPr/>
            </a:lvl2pPr>
            <a:lvl3pPr marL="1143000" indent="-228600">
              <a:buClr>
                <a:schemeClr val="tx1">
                  <a:lumMod val="65000"/>
                  <a:lumOff val="35000"/>
                </a:schemeClr>
              </a:buClr>
              <a:buFont typeface="Wingdings" pitchFamily="2" charset="2"/>
              <a:buChar char="§"/>
              <a:defRPr/>
            </a:lvl3pPr>
            <a:lvl4pPr marL="1600200" indent="-228600">
              <a:buClr>
                <a:schemeClr val="tx1">
                  <a:lumMod val="75000"/>
                  <a:lumOff val="25000"/>
                </a:schemeClr>
              </a:buClr>
              <a:buFont typeface="Wingdings" pitchFamily="2" charset="2"/>
              <a:buChar char="§"/>
              <a:defRPr/>
            </a:lvl4pPr>
            <a:lvl5pPr marL="2057400" indent="-228600">
              <a:buClr>
                <a:schemeClr val="tx1">
                  <a:lumMod val="85000"/>
                  <a:lumOff val="15000"/>
                </a:schemeClr>
              </a:buClr>
              <a:buFont typeface="Wingdings" pitchFamily="2" charset="2"/>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Slide Number Placeholder 3"/>
          <p:cNvSpPr txBox="1">
            <a:spLocks/>
          </p:cNvSpPr>
          <p:nvPr userDrawn="1"/>
        </p:nvSpPr>
        <p:spPr>
          <a:xfrm>
            <a:off x="457200" y="6553200"/>
            <a:ext cx="8305800" cy="287045"/>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Health Care Information Systems:</a:t>
            </a:r>
            <a:r>
              <a:rPr lang="en-US" baseline="0" dirty="0" smtClean="0">
                <a:solidFill>
                  <a:schemeClr val="tx1"/>
                </a:solidFill>
              </a:rPr>
              <a:t> A Practical Approach for Health Care Management 3</a:t>
            </a:r>
            <a:r>
              <a:rPr lang="en-US" baseline="30000" dirty="0" smtClean="0">
                <a:solidFill>
                  <a:schemeClr val="tx1"/>
                </a:solidFill>
              </a:rPr>
              <a:t>rd</a:t>
            </a:r>
            <a:r>
              <a:rPr lang="en-US" baseline="0" dirty="0" smtClean="0">
                <a:solidFill>
                  <a:schemeClr val="tx1"/>
                </a:solidFill>
              </a:rPr>
              <a:t> Edition  	  K. Wager, F. Lee, &amp; J. Glaser  	                    </a:t>
            </a:r>
            <a:fld id="{48AD39EC-489F-49FC-A496-52FBFF0A6B92}" type="slidenum">
              <a:rPr lang="en-US" baseline="0" smtClean="0">
                <a:solidFill>
                  <a:schemeClr val="tx1"/>
                </a:solidFill>
              </a:rPr>
              <a:t>‹#›</a:t>
            </a:fld>
            <a:endParaRPr lang="en-US" dirty="0">
              <a:solidFill>
                <a:schemeClr val="tx1"/>
              </a:solidFill>
            </a:endParaRPr>
          </a:p>
        </p:txBody>
      </p:sp>
    </p:spTree>
    <p:extLst>
      <p:ext uri="{BB962C8B-B14F-4D97-AF65-F5344CB8AC3E}">
        <p14:creationId xmlns:p14="http://schemas.microsoft.com/office/powerpoint/2010/main" val="591875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95806"/>
            <a:ext cx="9144000" cy="262194"/>
          </a:xfrm>
          <a:prstGeom prst="rect">
            <a:avLst/>
          </a:prstGeom>
        </p:spPr>
      </p:pic>
      <p:sp>
        <p:nvSpPr>
          <p:cNvPr id="13" name="Slide Number Placeholder 3"/>
          <p:cNvSpPr txBox="1">
            <a:spLocks/>
          </p:cNvSpPr>
          <p:nvPr userDrawn="1"/>
        </p:nvSpPr>
        <p:spPr>
          <a:xfrm>
            <a:off x="457200" y="6553200"/>
            <a:ext cx="8305800" cy="287045"/>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Health Care Information Systems:</a:t>
            </a:r>
            <a:r>
              <a:rPr lang="en-US" baseline="0" dirty="0" smtClean="0">
                <a:solidFill>
                  <a:schemeClr val="tx1"/>
                </a:solidFill>
              </a:rPr>
              <a:t> A Practical Approach for Health Care Management 3</a:t>
            </a:r>
            <a:r>
              <a:rPr lang="en-US" baseline="30000" dirty="0" smtClean="0">
                <a:solidFill>
                  <a:schemeClr val="tx1"/>
                </a:solidFill>
              </a:rPr>
              <a:t>rd</a:t>
            </a:r>
            <a:r>
              <a:rPr lang="en-US" baseline="0" dirty="0" smtClean="0">
                <a:solidFill>
                  <a:schemeClr val="tx1"/>
                </a:solidFill>
              </a:rPr>
              <a:t> Edition  	  K. Wager, F. Lee, &amp; J. Glaser  	                    </a:t>
            </a:r>
            <a:fld id="{48AD39EC-489F-49FC-A496-52FBFF0A6B92}" type="slidenum">
              <a:rPr lang="en-US" baseline="0" smtClean="0">
                <a:solidFill>
                  <a:schemeClr val="tx1"/>
                </a:solidFill>
              </a:rPr>
              <a:t>‹#›</a:t>
            </a:fld>
            <a:endParaRPr lang="en-US" dirty="0">
              <a:solidFill>
                <a:schemeClr val="tx1"/>
              </a:solidFill>
            </a:endParaRPr>
          </a:p>
        </p:txBody>
      </p:sp>
    </p:spTree>
    <p:extLst>
      <p:ext uri="{BB962C8B-B14F-4D97-AF65-F5344CB8AC3E}">
        <p14:creationId xmlns:p14="http://schemas.microsoft.com/office/powerpoint/2010/main" val="10683283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95806"/>
            <a:ext cx="9144000" cy="262194"/>
          </a:xfrm>
          <a:prstGeom prst="rect">
            <a:avLst/>
          </a:prstGeom>
        </p:spPr>
      </p:pic>
      <p:sp>
        <p:nvSpPr>
          <p:cNvPr id="12" name="Slide Number Placeholder 3"/>
          <p:cNvSpPr txBox="1">
            <a:spLocks/>
          </p:cNvSpPr>
          <p:nvPr userDrawn="1"/>
        </p:nvSpPr>
        <p:spPr>
          <a:xfrm>
            <a:off x="457200" y="6553200"/>
            <a:ext cx="8305800" cy="287045"/>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Health Care Information Systems:</a:t>
            </a:r>
            <a:r>
              <a:rPr lang="en-US" baseline="0" dirty="0" smtClean="0">
                <a:solidFill>
                  <a:schemeClr val="tx1"/>
                </a:solidFill>
              </a:rPr>
              <a:t> A Practical Approach for Health Care Management 3</a:t>
            </a:r>
            <a:r>
              <a:rPr lang="en-US" baseline="30000" dirty="0" smtClean="0">
                <a:solidFill>
                  <a:schemeClr val="tx1"/>
                </a:solidFill>
              </a:rPr>
              <a:t>rd</a:t>
            </a:r>
            <a:r>
              <a:rPr lang="en-US" baseline="0" dirty="0" smtClean="0">
                <a:solidFill>
                  <a:schemeClr val="tx1"/>
                </a:solidFill>
              </a:rPr>
              <a:t> Edition  	  K. Wager, F. Lee, &amp; J. Glaser  	                    </a:t>
            </a:r>
            <a:fld id="{48AD39EC-489F-49FC-A496-52FBFF0A6B92}" type="slidenum">
              <a:rPr lang="en-US" baseline="0" smtClean="0">
                <a:solidFill>
                  <a:schemeClr val="tx1"/>
                </a:solidFill>
              </a:rPr>
              <a:t>‹#›</a:t>
            </a:fld>
            <a:endParaRPr lang="en-US" dirty="0">
              <a:solidFill>
                <a:schemeClr val="tx1"/>
              </a:solidFill>
            </a:endParaRPr>
          </a:p>
        </p:txBody>
      </p:sp>
    </p:spTree>
    <p:extLst>
      <p:ext uri="{BB962C8B-B14F-4D97-AF65-F5344CB8AC3E}">
        <p14:creationId xmlns:p14="http://schemas.microsoft.com/office/powerpoint/2010/main" val="32584422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595806"/>
            <a:ext cx="9144000" cy="262194"/>
          </a:xfrm>
          <a:prstGeom prst="rect">
            <a:avLst/>
          </a:prstGeom>
        </p:spPr>
      </p:pic>
      <p:sp>
        <p:nvSpPr>
          <p:cNvPr id="6" name="Slide Number Placeholder 3"/>
          <p:cNvSpPr txBox="1">
            <a:spLocks/>
          </p:cNvSpPr>
          <p:nvPr userDrawn="1"/>
        </p:nvSpPr>
        <p:spPr>
          <a:xfrm>
            <a:off x="457200" y="6553200"/>
            <a:ext cx="8305800" cy="287045"/>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smtClean="0">
                <a:solidFill>
                  <a:schemeClr val="tx1"/>
                </a:solidFill>
              </a:rPr>
              <a:t>Health Care Information Systems:</a:t>
            </a:r>
            <a:r>
              <a:rPr lang="en-US" baseline="0" dirty="0" smtClean="0">
                <a:solidFill>
                  <a:schemeClr val="tx1"/>
                </a:solidFill>
              </a:rPr>
              <a:t> A Practical Approach for Health Care Management 3</a:t>
            </a:r>
            <a:r>
              <a:rPr lang="en-US" baseline="30000" dirty="0" smtClean="0">
                <a:solidFill>
                  <a:schemeClr val="tx1"/>
                </a:solidFill>
              </a:rPr>
              <a:t>rd</a:t>
            </a:r>
            <a:r>
              <a:rPr lang="en-US" baseline="0" dirty="0" smtClean="0">
                <a:solidFill>
                  <a:schemeClr val="tx1"/>
                </a:solidFill>
              </a:rPr>
              <a:t> Edition  	  K. Wager, F. Lee, &amp; J. Glaser  	                    </a:t>
            </a:r>
            <a:fld id="{48AD39EC-489F-49FC-A496-52FBFF0A6B92}" type="slidenum">
              <a:rPr lang="en-US" baseline="0" smtClean="0">
                <a:solidFill>
                  <a:schemeClr val="tx1"/>
                </a:solidFill>
              </a:rPr>
              <a:t>‹#›</a:t>
            </a:fld>
            <a:endParaRPr lang="en-US" dirty="0">
              <a:solidFill>
                <a:schemeClr val="tx1"/>
              </a:solidFill>
            </a:endParaRPr>
          </a:p>
        </p:txBody>
      </p:sp>
    </p:spTree>
    <p:extLst>
      <p:ext uri="{BB962C8B-B14F-4D97-AF65-F5344CB8AC3E}">
        <p14:creationId xmlns:p14="http://schemas.microsoft.com/office/powerpoint/2010/main" val="30486638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2859317"/>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52" r:id="rId4"/>
    <p:sldLayoutId id="2147483654" r:id="rId5"/>
    <p:sldLayoutId id="2147483655" r:id="rId6"/>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effectLst>
            <a:innerShdw blurRad="114300">
              <a:srgbClr val="D90023"/>
            </a:innerShdw>
          </a:effectLst>
          <a:latin typeface="Calisto MT" pitchFamily="18" charset="0"/>
          <a:ea typeface="+mj-ea"/>
          <a:cs typeface="+mj-cs"/>
        </a:defRPr>
      </a:lvl1pPr>
    </p:titleStyle>
    <p:bodyStyle>
      <a:lvl1pPr marL="342900" indent="-342900" algn="l" defTabSz="914400" rtl="0" eaLnBrk="1" latinLnBrk="0" hangingPunct="1">
        <a:spcBef>
          <a:spcPct val="20000"/>
        </a:spcBef>
        <a:buClr>
          <a:srgbClr val="D2232A"/>
        </a:buClr>
        <a:buFont typeface="Wingdings" pitchFamily="2" charset="2"/>
        <a:buChar char="§"/>
        <a:defRPr sz="3200" kern="1200">
          <a:solidFill>
            <a:schemeClr val="tx1"/>
          </a:solidFill>
          <a:latin typeface="+mj-lt"/>
          <a:ea typeface="+mn-ea"/>
          <a:cs typeface="+mn-cs"/>
        </a:defRPr>
      </a:lvl1pPr>
      <a:lvl2pPr marL="742950" indent="-285750" algn="l" defTabSz="914400" rtl="0" eaLnBrk="1" latinLnBrk="0" hangingPunct="1">
        <a:spcBef>
          <a:spcPct val="20000"/>
        </a:spcBef>
        <a:buClr>
          <a:schemeClr val="tx1">
            <a:lumMod val="50000"/>
            <a:lumOff val="50000"/>
          </a:schemeClr>
        </a:buClr>
        <a:buFont typeface="Wingdings" pitchFamily="2" charset="2"/>
        <a:buChar char="§"/>
        <a:defRPr sz="2800" kern="1200">
          <a:solidFill>
            <a:schemeClr val="tx1"/>
          </a:solidFill>
          <a:latin typeface="+mj-lt"/>
          <a:ea typeface="+mn-ea"/>
          <a:cs typeface="+mn-cs"/>
        </a:defRPr>
      </a:lvl2pPr>
      <a:lvl3pPr marL="1143000" indent="-228600" algn="l" defTabSz="914400" rtl="0" eaLnBrk="1" latinLnBrk="0" hangingPunct="1">
        <a:spcBef>
          <a:spcPct val="20000"/>
        </a:spcBef>
        <a:buClr>
          <a:schemeClr val="tx1">
            <a:lumMod val="65000"/>
            <a:lumOff val="35000"/>
          </a:schemeClr>
        </a:buClr>
        <a:buFont typeface="Wingdings" pitchFamily="2" charset="2"/>
        <a:buChar char="§"/>
        <a:defRPr sz="2400" kern="1200">
          <a:solidFill>
            <a:schemeClr val="tx1"/>
          </a:solidFill>
          <a:latin typeface="+mj-lt"/>
          <a:ea typeface="+mn-ea"/>
          <a:cs typeface="+mn-cs"/>
        </a:defRPr>
      </a:lvl3pPr>
      <a:lvl4pPr marL="1600200" indent="-228600" algn="l" defTabSz="914400" rtl="0" eaLnBrk="1" latinLnBrk="0" hangingPunct="1">
        <a:spcBef>
          <a:spcPct val="20000"/>
        </a:spcBef>
        <a:buClr>
          <a:schemeClr val="tx1">
            <a:lumMod val="75000"/>
            <a:lumOff val="25000"/>
          </a:schemeClr>
        </a:buClr>
        <a:buFont typeface="Wingdings" pitchFamily="2" charset="2"/>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Clr>
          <a:schemeClr val="tx1">
            <a:lumMod val="85000"/>
            <a:lumOff val="15000"/>
          </a:schemeClr>
        </a:buClr>
        <a:buFont typeface="Wingdings" pitchFamily="2" charset="2"/>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hhs.gov/ocr/privacy/hipaa/enforcement/index.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685800"/>
            <a:ext cx="8686800" cy="1905000"/>
          </a:xfrm>
          <a:prstGeom prst="rect">
            <a:avLst/>
          </a:prstGeom>
        </p:spPr>
        <p:txBody>
          <a:bodyPr>
            <a:normAutofit fontScale="25000" lnSpcReduction="20000"/>
          </a:bodyPr>
          <a:lstStyle>
            <a:lvl1pPr algn="l" defTabSz="914400" rtl="0" eaLnBrk="1" latinLnBrk="0" hangingPunct="1">
              <a:spcBef>
                <a:spcPct val="0"/>
              </a:spcBef>
              <a:buNone/>
              <a:defRPr sz="6600" kern="1200">
                <a:solidFill>
                  <a:schemeClr val="tx1"/>
                </a:solidFill>
                <a:effectLst>
                  <a:innerShdw blurRad="114300">
                    <a:srgbClr val="D90023"/>
                  </a:innerShdw>
                </a:effectLst>
                <a:latin typeface="Calisto MT" pitchFamily="18" charset="0"/>
                <a:ea typeface="+mj-ea"/>
                <a:cs typeface="+mj-cs"/>
              </a:defRPr>
            </a:lvl1pPr>
          </a:lstStyle>
          <a:p>
            <a:r>
              <a:rPr lang="en-US" dirty="0" smtClean="0"/>
              <a:t/>
            </a:r>
            <a:br>
              <a:rPr lang="en-US" dirty="0" smtClean="0"/>
            </a:br>
            <a:r>
              <a:rPr lang="en-US" sz="24000" b="1" dirty="0" smtClean="0"/>
              <a:t>Chapter Eleven</a:t>
            </a:r>
          </a:p>
          <a:p>
            <a:r>
              <a:rPr lang="en-US" sz="14400" dirty="0" smtClean="0"/>
              <a:t>Security of Health Care Information </a:t>
            </a:r>
          </a:p>
          <a:p>
            <a:r>
              <a:rPr lang="en-US" sz="14400" dirty="0" smtClean="0"/>
              <a:t>Systems</a:t>
            </a:r>
            <a:endParaRPr lang="en-US" sz="14400" dirty="0"/>
          </a:p>
        </p:txBody>
      </p:sp>
    </p:spTree>
    <p:extLst>
      <p:ext uri="{BB962C8B-B14F-4D97-AF65-F5344CB8AC3E}">
        <p14:creationId xmlns:p14="http://schemas.microsoft.com/office/powerpoint/2010/main" val="1831836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HIPAA Overview</a:t>
            </a:r>
          </a:p>
        </p:txBody>
      </p:sp>
      <p:sp>
        <p:nvSpPr>
          <p:cNvPr id="15363" name="Rectangle 3"/>
          <p:cNvSpPr>
            <a:spLocks noGrp="1" noChangeArrowheads="1"/>
          </p:cNvSpPr>
          <p:nvPr>
            <p:ph type="body" idx="1"/>
          </p:nvPr>
        </p:nvSpPr>
        <p:spPr/>
        <p:txBody>
          <a:bodyPr>
            <a:normAutofit/>
          </a:bodyPr>
          <a:lstStyle/>
          <a:p>
            <a:r>
              <a:rPr lang="en-US" sz="4000"/>
              <a:t>Technology Neutral</a:t>
            </a:r>
          </a:p>
          <a:p>
            <a:r>
              <a:rPr lang="en-US" sz="4000"/>
              <a:t>Includes</a:t>
            </a:r>
          </a:p>
          <a:p>
            <a:pPr lvl="1"/>
            <a:r>
              <a:rPr lang="en-US" sz="3200"/>
              <a:t>Administrative Safeguards</a:t>
            </a:r>
          </a:p>
          <a:p>
            <a:pPr lvl="1"/>
            <a:r>
              <a:rPr lang="en-US" sz="3200"/>
              <a:t>Physical Safeguards</a:t>
            </a:r>
          </a:p>
          <a:p>
            <a:pPr lvl="1"/>
            <a:r>
              <a:rPr lang="en-US" sz="3200"/>
              <a:t>Technical Safeguards</a:t>
            </a:r>
          </a:p>
          <a:p>
            <a:pPr lvl="1"/>
            <a:r>
              <a:rPr lang="en-US" sz="3200"/>
              <a:t>Policies, Procedures and Documentation</a:t>
            </a:r>
          </a:p>
          <a:p>
            <a:pPr lvl="1"/>
            <a:endParaRPr lang="en-US" sz="3200"/>
          </a:p>
        </p:txBody>
      </p:sp>
    </p:spTree>
    <p:extLst>
      <p:ext uri="{BB962C8B-B14F-4D97-AF65-F5344CB8AC3E}">
        <p14:creationId xmlns:p14="http://schemas.microsoft.com/office/powerpoint/2010/main" val="4348502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Administrative Safeguards</a:t>
            </a:r>
          </a:p>
        </p:txBody>
      </p:sp>
      <p:sp>
        <p:nvSpPr>
          <p:cNvPr id="16387" name="Rectangle 3"/>
          <p:cNvSpPr>
            <a:spLocks noGrp="1" noChangeArrowheads="1"/>
          </p:cNvSpPr>
          <p:nvPr>
            <p:ph type="body" idx="1"/>
          </p:nvPr>
        </p:nvSpPr>
        <p:spPr/>
        <p:txBody>
          <a:bodyPr>
            <a:normAutofit lnSpcReduction="10000"/>
          </a:bodyPr>
          <a:lstStyle/>
          <a:p>
            <a:pPr marL="274320">
              <a:lnSpc>
                <a:spcPct val="80000"/>
              </a:lnSpc>
            </a:pPr>
            <a:r>
              <a:rPr lang="en-US" sz="3200"/>
              <a:t>Security management functions</a:t>
            </a:r>
          </a:p>
          <a:p>
            <a:pPr marL="274320">
              <a:lnSpc>
                <a:spcPct val="80000"/>
              </a:lnSpc>
            </a:pPr>
            <a:r>
              <a:rPr lang="en-US" sz="3200"/>
              <a:t>Assigned security responsibility</a:t>
            </a:r>
          </a:p>
          <a:p>
            <a:pPr marL="274320">
              <a:lnSpc>
                <a:spcPct val="80000"/>
              </a:lnSpc>
            </a:pPr>
            <a:r>
              <a:rPr lang="en-US" sz="3200"/>
              <a:t>Workforce security</a:t>
            </a:r>
          </a:p>
          <a:p>
            <a:pPr marL="274320">
              <a:lnSpc>
                <a:spcPct val="80000"/>
              </a:lnSpc>
            </a:pPr>
            <a:r>
              <a:rPr lang="en-US" sz="3200"/>
              <a:t>Information access management</a:t>
            </a:r>
          </a:p>
          <a:p>
            <a:pPr marL="274320">
              <a:lnSpc>
                <a:spcPct val="80000"/>
              </a:lnSpc>
            </a:pPr>
            <a:r>
              <a:rPr lang="en-US" sz="3200"/>
              <a:t>Security awareness and training</a:t>
            </a:r>
          </a:p>
          <a:p>
            <a:pPr marL="274320">
              <a:lnSpc>
                <a:spcPct val="80000"/>
              </a:lnSpc>
            </a:pPr>
            <a:r>
              <a:rPr lang="en-US" sz="3200"/>
              <a:t>Security incident reporting</a:t>
            </a:r>
          </a:p>
          <a:p>
            <a:pPr marL="274320">
              <a:lnSpc>
                <a:spcPct val="80000"/>
              </a:lnSpc>
            </a:pPr>
            <a:r>
              <a:rPr lang="en-US" sz="3200"/>
              <a:t>Contingency plan</a:t>
            </a:r>
          </a:p>
          <a:p>
            <a:pPr marL="274320">
              <a:lnSpc>
                <a:spcPct val="80000"/>
              </a:lnSpc>
            </a:pPr>
            <a:r>
              <a:rPr lang="en-US" sz="3200"/>
              <a:t>Evaluation</a:t>
            </a:r>
          </a:p>
          <a:p>
            <a:pPr marL="274320">
              <a:lnSpc>
                <a:spcPct val="80000"/>
              </a:lnSpc>
            </a:pPr>
            <a:r>
              <a:rPr lang="en-US" sz="3200"/>
              <a:t>Business associate contacts and other arrangements</a:t>
            </a:r>
          </a:p>
        </p:txBody>
      </p:sp>
    </p:spTree>
    <p:extLst>
      <p:ext uri="{BB962C8B-B14F-4D97-AF65-F5344CB8AC3E}">
        <p14:creationId xmlns:p14="http://schemas.microsoft.com/office/powerpoint/2010/main" val="32203041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Physical Safeguards</a:t>
            </a:r>
          </a:p>
        </p:txBody>
      </p:sp>
      <p:sp>
        <p:nvSpPr>
          <p:cNvPr id="17411" name="Rectangle 3"/>
          <p:cNvSpPr>
            <a:spLocks noGrp="1" noChangeArrowheads="1"/>
          </p:cNvSpPr>
          <p:nvPr>
            <p:ph type="body" idx="1"/>
          </p:nvPr>
        </p:nvSpPr>
        <p:spPr/>
        <p:txBody>
          <a:bodyPr>
            <a:normAutofit/>
          </a:bodyPr>
          <a:lstStyle/>
          <a:p>
            <a:r>
              <a:rPr lang="en-US" sz="4000"/>
              <a:t>Facility access controls</a:t>
            </a:r>
          </a:p>
          <a:p>
            <a:r>
              <a:rPr lang="en-US" sz="4000"/>
              <a:t>Workstation use</a:t>
            </a:r>
          </a:p>
          <a:p>
            <a:r>
              <a:rPr lang="en-US" sz="4000"/>
              <a:t>Workstation security</a:t>
            </a:r>
          </a:p>
          <a:p>
            <a:r>
              <a:rPr lang="en-US" sz="4000"/>
              <a:t>Device and media controls</a:t>
            </a:r>
          </a:p>
        </p:txBody>
      </p:sp>
    </p:spTree>
    <p:extLst>
      <p:ext uri="{BB962C8B-B14F-4D97-AF65-F5344CB8AC3E}">
        <p14:creationId xmlns:p14="http://schemas.microsoft.com/office/powerpoint/2010/main" val="204714991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Technical Safeguards</a:t>
            </a:r>
          </a:p>
        </p:txBody>
      </p:sp>
      <p:sp>
        <p:nvSpPr>
          <p:cNvPr id="18435" name="Rectangle 3"/>
          <p:cNvSpPr>
            <a:spLocks noGrp="1" noChangeArrowheads="1"/>
          </p:cNvSpPr>
          <p:nvPr>
            <p:ph type="body" idx="1"/>
          </p:nvPr>
        </p:nvSpPr>
        <p:spPr/>
        <p:txBody>
          <a:bodyPr>
            <a:normAutofit/>
          </a:bodyPr>
          <a:lstStyle/>
          <a:p>
            <a:r>
              <a:rPr lang="en-US" sz="4000"/>
              <a:t>Access control</a:t>
            </a:r>
          </a:p>
          <a:p>
            <a:r>
              <a:rPr lang="en-US" sz="4000"/>
              <a:t>Audit controls</a:t>
            </a:r>
          </a:p>
          <a:p>
            <a:r>
              <a:rPr lang="en-US" sz="4000"/>
              <a:t>Integrity</a:t>
            </a:r>
          </a:p>
          <a:p>
            <a:r>
              <a:rPr lang="en-US" sz="4000"/>
              <a:t>Person or entity authentication</a:t>
            </a:r>
          </a:p>
          <a:p>
            <a:r>
              <a:rPr lang="en-US" sz="4000"/>
              <a:t>Transmission security</a:t>
            </a:r>
          </a:p>
          <a:p>
            <a:pPr>
              <a:buFont typeface="Wingdings" pitchFamily="2" charset="2"/>
              <a:buNone/>
            </a:pPr>
            <a:endParaRPr lang="en-US" sz="4000"/>
          </a:p>
        </p:txBody>
      </p:sp>
    </p:spTree>
    <p:extLst>
      <p:ext uri="{BB962C8B-B14F-4D97-AF65-F5344CB8AC3E}">
        <p14:creationId xmlns:p14="http://schemas.microsoft.com/office/powerpoint/2010/main" val="267736179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a:t>Policies, Procedures and Documentation</a:t>
            </a:r>
          </a:p>
        </p:txBody>
      </p:sp>
      <p:sp>
        <p:nvSpPr>
          <p:cNvPr id="19459" name="Rectangle 3"/>
          <p:cNvSpPr>
            <a:spLocks noGrp="1" noChangeArrowheads="1"/>
          </p:cNvSpPr>
          <p:nvPr>
            <p:ph type="body" idx="1"/>
          </p:nvPr>
        </p:nvSpPr>
        <p:spPr/>
        <p:txBody>
          <a:bodyPr>
            <a:normAutofit/>
          </a:bodyPr>
          <a:lstStyle/>
          <a:p>
            <a:r>
              <a:rPr lang="en-US" sz="4800"/>
              <a:t>Policies and Procedures</a:t>
            </a:r>
          </a:p>
          <a:p>
            <a:r>
              <a:rPr lang="en-US" sz="4800"/>
              <a:t>Documentation </a:t>
            </a:r>
          </a:p>
        </p:txBody>
      </p:sp>
    </p:spTree>
    <p:extLst>
      <p:ext uri="{BB962C8B-B14F-4D97-AF65-F5344CB8AC3E}">
        <p14:creationId xmlns:p14="http://schemas.microsoft.com/office/powerpoint/2010/main" val="382026569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HITECH Expansion of </a:t>
            </a:r>
            <a:br>
              <a:rPr lang="en-US" dirty="0" smtClean="0"/>
            </a:br>
            <a:r>
              <a:rPr lang="en-US" dirty="0" smtClean="0"/>
              <a:t>Security Rule</a:t>
            </a:r>
            <a:endParaRPr lang="en-US" dirty="0"/>
          </a:p>
        </p:txBody>
      </p:sp>
      <p:sp>
        <p:nvSpPr>
          <p:cNvPr id="3" name="Content Placeholder 2"/>
          <p:cNvSpPr>
            <a:spLocks noGrp="1"/>
          </p:cNvSpPr>
          <p:nvPr>
            <p:ph idx="1"/>
          </p:nvPr>
        </p:nvSpPr>
        <p:spPr/>
        <p:txBody>
          <a:bodyPr/>
          <a:lstStyle/>
          <a:p>
            <a:pPr lvl="0"/>
            <a:r>
              <a:rPr lang="en-US" dirty="0" smtClean="0"/>
              <a:t>Applies </a:t>
            </a:r>
            <a:r>
              <a:rPr lang="en-US" dirty="0"/>
              <a:t>the requirements directly to business associates</a:t>
            </a:r>
          </a:p>
          <a:p>
            <a:pPr lvl="0"/>
            <a:r>
              <a:rPr lang="en-US" dirty="0" smtClean="0"/>
              <a:t>Establishes </a:t>
            </a:r>
            <a:r>
              <a:rPr lang="en-US" dirty="0"/>
              <a:t>mandatory federal security breach reporting requirements</a:t>
            </a:r>
          </a:p>
          <a:p>
            <a:pPr lvl="0"/>
            <a:r>
              <a:rPr lang="en-US" dirty="0" smtClean="0"/>
              <a:t>Establishes </a:t>
            </a:r>
            <a:r>
              <a:rPr lang="en-US" dirty="0"/>
              <a:t>new criminal and civil penalties and enforcement responsibilities for noncompliance</a:t>
            </a:r>
          </a:p>
          <a:p>
            <a:endParaRPr lang="en-US" dirty="0"/>
          </a:p>
        </p:txBody>
      </p:sp>
    </p:spTree>
    <p:extLst>
      <p:ext uri="{BB962C8B-B14F-4D97-AF65-F5344CB8AC3E}">
        <p14:creationId xmlns:p14="http://schemas.microsoft.com/office/powerpoint/2010/main" val="245034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HITECH Expansion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 HIPAA-covered entity or business associate uses or discloses </a:t>
            </a:r>
            <a:r>
              <a:rPr lang="en-US" i="1" dirty="0" smtClean="0"/>
              <a:t>unsecured protected health information</a:t>
            </a:r>
            <a:r>
              <a:rPr lang="en-US" dirty="0" smtClean="0"/>
              <a:t> they must notify each individual affected by a breach of health information </a:t>
            </a:r>
          </a:p>
          <a:p>
            <a:pPr lvl="1"/>
            <a:r>
              <a:rPr lang="en-US" dirty="0" smtClean="0"/>
              <a:t>Via first class mail within </a:t>
            </a:r>
            <a:r>
              <a:rPr lang="en-US" dirty="0" smtClean="0">
                <a:solidFill>
                  <a:srgbClr val="FF0000"/>
                </a:solidFill>
              </a:rPr>
              <a:t>sixty days </a:t>
            </a:r>
            <a:r>
              <a:rPr lang="en-US" dirty="0" smtClean="0"/>
              <a:t>of discovery</a:t>
            </a:r>
          </a:p>
          <a:p>
            <a:pPr lvl="1"/>
            <a:r>
              <a:rPr lang="en-US" dirty="0" smtClean="0"/>
              <a:t>If more than </a:t>
            </a:r>
            <a:r>
              <a:rPr lang="en-US" dirty="0" smtClean="0">
                <a:solidFill>
                  <a:srgbClr val="FF0000"/>
                </a:solidFill>
              </a:rPr>
              <a:t>ten individuals </a:t>
            </a:r>
            <a:r>
              <a:rPr lang="en-US" dirty="0" smtClean="0"/>
              <a:t>are involved, the entity must post the facts to a </a:t>
            </a:r>
            <a:r>
              <a:rPr lang="en-US" dirty="0" smtClean="0">
                <a:solidFill>
                  <a:srgbClr val="FF0000"/>
                </a:solidFill>
              </a:rPr>
              <a:t>conspicuous</a:t>
            </a:r>
            <a:r>
              <a:rPr lang="en-US" dirty="0" smtClean="0"/>
              <a:t> web site or by means of </a:t>
            </a:r>
            <a:r>
              <a:rPr lang="en-US" dirty="0" smtClean="0">
                <a:solidFill>
                  <a:srgbClr val="FF0000"/>
                </a:solidFill>
              </a:rPr>
              <a:t>major print or broadcast media</a:t>
            </a:r>
          </a:p>
          <a:p>
            <a:pPr lvl="1"/>
            <a:r>
              <a:rPr lang="en-US" dirty="0"/>
              <a:t>If more than five hundred individuals are involved, the entity must report the </a:t>
            </a:r>
            <a:r>
              <a:rPr lang="en-US" dirty="0" smtClean="0"/>
              <a:t>breach to </a:t>
            </a:r>
            <a:r>
              <a:rPr lang="en-US" dirty="0" smtClean="0">
                <a:solidFill>
                  <a:srgbClr val="FF0000"/>
                </a:solidFill>
              </a:rPr>
              <a:t>prominent </a:t>
            </a:r>
            <a:r>
              <a:rPr lang="en-US" dirty="0">
                <a:solidFill>
                  <a:srgbClr val="FF0000"/>
                </a:solidFill>
              </a:rPr>
              <a:t>media outlets</a:t>
            </a:r>
            <a:r>
              <a:rPr lang="en-US" dirty="0" smtClean="0">
                <a:solidFill>
                  <a:srgbClr val="FF0000"/>
                </a:solidFill>
              </a:rPr>
              <a:t>.</a:t>
            </a:r>
          </a:p>
          <a:p>
            <a:pPr lvl="1"/>
            <a:endParaRPr lang="en-US" dirty="0"/>
          </a:p>
        </p:txBody>
      </p:sp>
    </p:spTree>
    <p:extLst>
      <p:ext uri="{BB962C8B-B14F-4D97-AF65-F5344CB8AC3E}">
        <p14:creationId xmlns:p14="http://schemas.microsoft.com/office/powerpoint/2010/main" val="2031730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HITECH Expansion</a:t>
            </a:r>
          </a:p>
        </p:txBody>
      </p:sp>
      <p:sp>
        <p:nvSpPr>
          <p:cNvPr id="3" name="Content Placeholder 2"/>
          <p:cNvSpPr>
            <a:spLocks noGrp="1"/>
          </p:cNvSpPr>
          <p:nvPr>
            <p:ph idx="1"/>
          </p:nvPr>
        </p:nvSpPr>
        <p:spPr/>
        <p:txBody>
          <a:bodyPr>
            <a:normAutofit lnSpcReduction="10000"/>
          </a:bodyPr>
          <a:lstStyle/>
          <a:p>
            <a:pPr marL="0" indent="0">
              <a:buNone/>
            </a:pPr>
            <a:r>
              <a:rPr lang="en-US" dirty="0"/>
              <a:t>By implementing adequate security programs that adhere to HHS guidance, health care organizations can </a:t>
            </a:r>
            <a:r>
              <a:rPr lang="en-US" dirty="0">
                <a:solidFill>
                  <a:srgbClr val="FF0000"/>
                </a:solidFill>
              </a:rPr>
              <a:t>avoid</a:t>
            </a:r>
            <a:r>
              <a:rPr lang="en-US" dirty="0"/>
              <a:t> the necessity of potentially harmful and expensive public notification if a theft or </a:t>
            </a:r>
            <a:r>
              <a:rPr lang="en-US" dirty="0" smtClean="0"/>
              <a:t>loss </a:t>
            </a:r>
            <a:r>
              <a:rPr lang="en-US" dirty="0"/>
              <a:t>of PHI occurs</a:t>
            </a:r>
            <a:r>
              <a:rPr lang="en-US" dirty="0" smtClean="0"/>
              <a:t>.</a:t>
            </a:r>
          </a:p>
          <a:p>
            <a:pPr marL="0" indent="0">
              <a:buNone/>
            </a:pPr>
            <a:endParaRPr lang="en-US" dirty="0"/>
          </a:p>
          <a:p>
            <a:pPr marL="0" indent="0">
              <a:buNone/>
            </a:pPr>
            <a:r>
              <a:rPr lang="en-US" dirty="0" smtClean="0"/>
              <a:t>Case Examples: </a:t>
            </a:r>
          </a:p>
          <a:p>
            <a:pPr marL="0" indent="0">
              <a:buNone/>
            </a:pPr>
            <a:r>
              <a:rPr lang="en-US" u="sng" dirty="0">
                <a:hlinkClick r:id="rId2"/>
              </a:rPr>
              <a:t>http://</a:t>
            </a:r>
            <a:r>
              <a:rPr lang="en-US" u="sng" dirty="0" smtClean="0">
                <a:hlinkClick r:id="rId2"/>
              </a:rPr>
              <a:t>www.hhs.gov/ocr/privacy/hipaa/enforcement/index.html</a:t>
            </a:r>
            <a:endParaRPr lang="en-US" u="sng" dirty="0" smtClean="0"/>
          </a:p>
          <a:p>
            <a:pPr marL="0" indent="0">
              <a:buNone/>
            </a:pPr>
            <a:endParaRPr lang="en-US" dirty="0"/>
          </a:p>
        </p:txBody>
      </p:sp>
    </p:spTree>
    <p:extLst>
      <p:ext uri="{BB962C8B-B14F-4D97-AF65-F5344CB8AC3E}">
        <p14:creationId xmlns:p14="http://schemas.microsoft.com/office/powerpoint/2010/main" val="309886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US" dirty="0"/>
              <a:t>Administrative Safeguard Practices</a:t>
            </a:r>
          </a:p>
        </p:txBody>
      </p:sp>
      <p:sp>
        <p:nvSpPr>
          <p:cNvPr id="20483" name="Rectangle 3"/>
          <p:cNvSpPr>
            <a:spLocks noGrp="1" noChangeArrowheads="1"/>
          </p:cNvSpPr>
          <p:nvPr>
            <p:ph type="body" idx="1"/>
          </p:nvPr>
        </p:nvSpPr>
        <p:spPr/>
        <p:txBody>
          <a:bodyPr>
            <a:noAutofit/>
          </a:bodyPr>
          <a:lstStyle/>
          <a:p>
            <a:r>
              <a:rPr lang="en-US" sz="3200" dirty="0"/>
              <a:t>Risk analysis and management </a:t>
            </a:r>
            <a:r>
              <a:rPr lang="en-US" sz="1800" dirty="0"/>
              <a:t>(Weil, 2004)</a:t>
            </a:r>
          </a:p>
          <a:p>
            <a:pPr lvl="1"/>
            <a:r>
              <a:rPr lang="en-US" sz="2800" dirty="0"/>
              <a:t>Boundary definition</a:t>
            </a:r>
          </a:p>
          <a:p>
            <a:pPr lvl="1"/>
            <a:r>
              <a:rPr lang="en-US" sz="2800" dirty="0"/>
              <a:t>Threat identification</a:t>
            </a:r>
          </a:p>
          <a:p>
            <a:pPr lvl="1"/>
            <a:r>
              <a:rPr lang="en-US" sz="2800" dirty="0"/>
              <a:t>Vulnerability identification</a:t>
            </a:r>
          </a:p>
          <a:p>
            <a:pPr lvl="1"/>
            <a:r>
              <a:rPr lang="en-US" sz="2800" dirty="0"/>
              <a:t>Security control analysis</a:t>
            </a:r>
          </a:p>
          <a:p>
            <a:pPr lvl="1"/>
            <a:r>
              <a:rPr lang="en-US" sz="2800" dirty="0"/>
              <a:t>Risk likelihood determination</a:t>
            </a:r>
          </a:p>
          <a:p>
            <a:pPr lvl="1"/>
            <a:r>
              <a:rPr lang="en-US" sz="2800" dirty="0"/>
              <a:t>Impact analysis</a:t>
            </a:r>
          </a:p>
          <a:p>
            <a:pPr lvl="1"/>
            <a:r>
              <a:rPr lang="en-US" sz="2800" dirty="0"/>
              <a:t>Risk determination</a:t>
            </a:r>
          </a:p>
          <a:p>
            <a:pPr lvl="1"/>
            <a:r>
              <a:rPr lang="en-US" sz="2800" dirty="0"/>
              <a:t>Security control recommendations</a:t>
            </a:r>
          </a:p>
          <a:p>
            <a:pPr lvl="1"/>
            <a:endParaRPr lang="en-US" sz="2800" dirty="0"/>
          </a:p>
        </p:txBody>
      </p:sp>
    </p:spTree>
    <p:extLst>
      <p:ext uri="{BB962C8B-B14F-4D97-AF65-F5344CB8AC3E}">
        <p14:creationId xmlns:p14="http://schemas.microsoft.com/office/powerpoint/2010/main" val="101933370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Administrative Safeguard Practices</a:t>
            </a:r>
          </a:p>
        </p:txBody>
      </p:sp>
      <p:sp>
        <p:nvSpPr>
          <p:cNvPr id="3" name="Content Placeholder 2"/>
          <p:cNvSpPr>
            <a:spLocks noGrp="1"/>
          </p:cNvSpPr>
          <p:nvPr>
            <p:ph idx="1"/>
          </p:nvPr>
        </p:nvSpPr>
        <p:spPr/>
        <p:txBody>
          <a:bodyPr/>
          <a:lstStyle/>
          <a:p>
            <a:r>
              <a:rPr lang="en-US" sz="2800" dirty="0" smtClean="0"/>
              <a:t>Security Objectives for Impact Analysis </a:t>
            </a:r>
            <a:r>
              <a:rPr lang="en-US" sz="1800" dirty="0" smtClean="0"/>
              <a:t>(Scholl, et al, 2008)</a:t>
            </a:r>
          </a:p>
          <a:p>
            <a:pPr marL="0" indent="0">
              <a:buNone/>
            </a:pP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2482724635"/>
              </p:ext>
            </p:extLst>
          </p:nvPr>
        </p:nvGraphicFramePr>
        <p:xfrm>
          <a:off x="990600" y="2209800"/>
          <a:ext cx="7002780" cy="4206240"/>
        </p:xfrm>
        <a:graphic>
          <a:graphicData uri="http://schemas.openxmlformats.org/drawingml/2006/table">
            <a:tbl>
              <a:tblPr firstRow="1" firstCol="1" bandRow="1" bandCol="1">
                <a:tableStyleId>{5C22544A-7EE6-4342-B048-85BDC9FD1C3A}</a:tableStyleId>
              </a:tblPr>
              <a:tblGrid>
                <a:gridCol w="2334260"/>
                <a:gridCol w="2334260"/>
                <a:gridCol w="2334260"/>
              </a:tblGrid>
              <a:tr h="517964">
                <a:tc>
                  <a:txBody>
                    <a:bodyPr/>
                    <a:lstStyle/>
                    <a:p>
                      <a:pPr marL="0" marR="0">
                        <a:lnSpc>
                          <a:spcPct val="115000"/>
                        </a:lnSpc>
                        <a:spcBef>
                          <a:spcPts val="0"/>
                        </a:spcBef>
                        <a:spcAft>
                          <a:spcPts val="0"/>
                        </a:spcAft>
                      </a:pPr>
                      <a:r>
                        <a:rPr lang="en-US" sz="1600" dirty="0">
                          <a:solidFill>
                            <a:srgbClr val="FF0000"/>
                          </a:solidFill>
                          <a:effectLst/>
                        </a:rPr>
                        <a:t>Security Objective</a:t>
                      </a:r>
                      <a:endParaRPr lang="en-US" sz="1600" b="1"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dirty="0">
                          <a:solidFill>
                            <a:srgbClr val="FF0000"/>
                          </a:solidFill>
                          <a:effectLst/>
                        </a:rPr>
                        <a:t>Definition</a:t>
                      </a:r>
                      <a:endParaRPr lang="en-US" sz="1600" b="1"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600" dirty="0">
                          <a:solidFill>
                            <a:srgbClr val="FF0000"/>
                          </a:solidFill>
                          <a:effectLst/>
                        </a:rPr>
                        <a:t>Examples of Impact if Compromised</a:t>
                      </a:r>
                      <a:endParaRPr lang="en-US" sz="1600" b="1" dirty="0">
                        <a:solidFill>
                          <a:srgbClr val="FF0000"/>
                        </a:solidFill>
                        <a:effectLst/>
                        <a:latin typeface="Arial"/>
                        <a:ea typeface="Times New Roman"/>
                        <a:cs typeface="Times New Roman"/>
                      </a:endParaRPr>
                    </a:p>
                  </a:txBody>
                  <a:tcPr marL="68580" marR="68580" marT="0" marB="0"/>
                </a:tc>
              </a:tr>
              <a:tr h="785538">
                <a:tc>
                  <a:txBody>
                    <a:bodyPr/>
                    <a:lstStyle/>
                    <a:p>
                      <a:pPr marL="0" marR="0">
                        <a:lnSpc>
                          <a:spcPct val="115000"/>
                        </a:lnSpc>
                        <a:spcBef>
                          <a:spcPts val="0"/>
                        </a:spcBef>
                        <a:spcAft>
                          <a:spcPts val="300"/>
                        </a:spcAft>
                      </a:pPr>
                      <a:r>
                        <a:rPr lang="en-US" sz="1600" dirty="0">
                          <a:solidFill>
                            <a:srgbClr val="FF0000"/>
                          </a:solidFill>
                          <a:effectLst/>
                        </a:rPr>
                        <a:t>Confidentiality</a:t>
                      </a:r>
                      <a:endParaRPr lang="en-US" sz="1600"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a:effectLst/>
                        </a:rPr>
                        <a:t>Protection of information from unauthorized disclosure</a:t>
                      </a:r>
                      <a:endParaRPr lang="en-US" sz="160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dirty="0">
                          <a:effectLst/>
                        </a:rPr>
                        <a:t>Loss of public confidence, embarrassment, financial loss due to legal action</a:t>
                      </a:r>
                      <a:endParaRPr lang="en-US" sz="1600" dirty="0">
                        <a:effectLst/>
                        <a:latin typeface="Arial"/>
                        <a:ea typeface="Times New Roman"/>
                        <a:cs typeface="Times New Roman"/>
                      </a:endParaRPr>
                    </a:p>
                  </a:txBody>
                  <a:tcPr marL="68580" marR="68580" marT="0" marB="0"/>
                </a:tc>
              </a:tr>
              <a:tr h="1053113">
                <a:tc>
                  <a:txBody>
                    <a:bodyPr/>
                    <a:lstStyle/>
                    <a:p>
                      <a:pPr marL="0" marR="0">
                        <a:lnSpc>
                          <a:spcPct val="115000"/>
                        </a:lnSpc>
                        <a:spcBef>
                          <a:spcPts val="0"/>
                        </a:spcBef>
                        <a:spcAft>
                          <a:spcPts val="300"/>
                        </a:spcAft>
                      </a:pPr>
                      <a:r>
                        <a:rPr lang="en-US" sz="1600" dirty="0">
                          <a:solidFill>
                            <a:srgbClr val="FF0000"/>
                          </a:solidFill>
                          <a:effectLst/>
                        </a:rPr>
                        <a:t>Integrity</a:t>
                      </a:r>
                      <a:endParaRPr lang="en-US" sz="1600"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a:effectLst/>
                        </a:rPr>
                        <a:t>Protection of information from improper modification</a:t>
                      </a:r>
                      <a:endParaRPr lang="en-US" sz="160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a:effectLst/>
                        </a:rPr>
                        <a:t>Data inaccuracy, fraud, or erroneous decisions; could lead to loss of confidentiality or system availability</a:t>
                      </a:r>
                      <a:endParaRPr lang="en-US" sz="1600">
                        <a:effectLst/>
                        <a:latin typeface="Arial"/>
                        <a:ea typeface="Times New Roman"/>
                        <a:cs typeface="Times New Roman"/>
                      </a:endParaRPr>
                    </a:p>
                  </a:txBody>
                  <a:tcPr marL="68580" marR="68580" marT="0" marB="0"/>
                </a:tc>
              </a:tr>
              <a:tr h="1053113">
                <a:tc>
                  <a:txBody>
                    <a:bodyPr/>
                    <a:lstStyle/>
                    <a:p>
                      <a:pPr marL="0" marR="0">
                        <a:lnSpc>
                          <a:spcPct val="115000"/>
                        </a:lnSpc>
                        <a:spcBef>
                          <a:spcPts val="0"/>
                        </a:spcBef>
                        <a:spcAft>
                          <a:spcPts val="300"/>
                        </a:spcAft>
                      </a:pPr>
                      <a:r>
                        <a:rPr lang="en-US" sz="1600">
                          <a:solidFill>
                            <a:srgbClr val="FF0000"/>
                          </a:solidFill>
                          <a:effectLst/>
                        </a:rPr>
                        <a:t>Availability</a:t>
                      </a:r>
                      <a:endParaRPr lang="en-US" sz="160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dirty="0">
                          <a:effectLst/>
                        </a:rPr>
                        <a:t>Availability of functioning mission-critical IT systems</a:t>
                      </a:r>
                      <a:endParaRPr lang="en-US" sz="1600" dirty="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600" dirty="0">
                          <a:effectLst/>
                        </a:rPr>
                        <a:t>Loss of productive time, decreased end users’ performance, compromised organizational mission </a:t>
                      </a:r>
                      <a:endParaRPr lang="en-US" sz="16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4176561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Autofit/>
          </a:bodyPr>
          <a:lstStyle/>
          <a:p>
            <a:pPr marL="274320"/>
            <a:r>
              <a:rPr lang="en-US" sz="2200" dirty="0" smtClean="0"/>
              <a:t>Understand the importance of establishing a health care organization-wide security program.</a:t>
            </a:r>
          </a:p>
          <a:p>
            <a:pPr marL="274320"/>
            <a:r>
              <a:rPr lang="en-US" sz="2200" dirty="0" smtClean="0"/>
              <a:t>Identify significant threats—internal, external, intentional, and unintentional—to the security of health care information.</a:t>
            </a:r>
          </a:p>
          <a:p>
            <a:pPr marL="274320"/>
            <a:r>
              <a:rPr lang="en-US" sz="2200" dirty="0" smtClean="0"/>
              <a:t>Outline the components of the HIPAA security regulations.</a:t>
            </a:r>
          </a:p>
          <a:p>
            <a:pPr marL="274320"/>
            <a:r>
              <a:rPr lang="en-US" sz="2200" dirty="0" smtClean="0"/>
              <a:t>Give examples of administrative, physical, and technical security safeguards currently in use by health care organizations.</a:t>
            </a:r>
          </a:p>
          <a:p>
            <a:pPr marL="274320"/>
            <a:r>
              <a:rPr lang="en-US" sz="2200" dirty="0" smtClean="0"/>
              <a:t>Describe </a:t>
            </a:r>
            <a:r>
              <a:rPr lang="en-US" sz="2200" dirty="0"/>
              <a:t>the basic components of business continuity and disaster recovery plans for health care information.</a:t>
            </a:r>
            <a:endParaRPr lang="en-US" sz="2200" dirty="0" smtClean="0"/>
          </a:p>
          <a:p>
            <a:pPr marL="274320"/>
            <a:r>
              <a:rPr lang="en-US" sz="2200" dirty="0" smtClean="0"/>
              <a:t>Discuss the impact and the risks of using wireless networks and allowing remote access to health information, and describe ways to minimize the risks.</a:t>
            </a:r>
          </a:p>
          <a:p>
            <a:pPr marL="274320"/>
            <a:endParaRPr lang="en-US" sz="2200" dirty="0"/>
          </a:p>
        </p:txBody>
      </p:sp>
    </p:spTree>
    <p:extLst>
      <p:ext uri="{BB962C8B-B14F-4D97-AF65-F5344CB8AC3E}">
        <p14:creationId xmlns:p14="http://schemas.microsoft.com/office/powerpoint/2010/main" val="12862692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fontScale="90000"/>
          </a:bodyPr>
          <a:lstStyle/>
          <a:p>
            <a:r>
              <a:rPr lang="en-US"/>
              <a:t>Administrative Safeguard Practices</a:t>
            </a:r>
          </a:p>
        </p:txBody>
      </p:sp>
      <p:sp>
        <p:nvSpPr>
          <p:cNvPr id="21507" name="Rectangle 3"/>
          <p:cNvSpPr>
            <a:spLocks noGrp="1" noChangeArrowheads="1"/>
          </p:cNvSpPr>
          <p:nvPr>
            <p:ph type="body" idx="1"/>
          </p:nvPr>
        </p:nvSpPr>
        <p:spPr/>
        <p:txBody>
          <a:bodyPr>
            <a:normAutofit/>
          </a:bodyPr>
          <a:lstStyle/>
          <a:p>
            <a:r>
              <a:rPr lang="en-US" sz="4000" dirty="0">
                <a:solidFill>
                  <a:srgbClr val="FF0000"/>
                </a:solidFill>
              </a:rPr>
              <a:t>Chief Security </a:t>
            </a:r>
            <a:r>
              <a:rPr lang="en-US" sz="4000" dirty="0" smtClean="0">
                <a:solidFill>
                  <a:srgbClr val="FF0000"/>
                </a:solidFill>
              </a:rPr>
              <a:t>Officer: </a:t>
            </a:r>
            <a:r>
              <a:rPr lang="en-US" sz="4000" dirty="0"/>
              <a:t>a single individual who is responsible for overseeing the information security program</a:t>
            </a:r>
          </a:p>
          <a:p>
            <a:r>
              <a:rPr lang="en-US" sz="4000" dirty="0">
                <a:solidFill>
                  <a:srgbClr val="FF0000"/>
                </a:solidFill>
              </a:rPr>
              <a:t>System Security </a:t>
            </a:r>
            <a:r>
              <a:rPr lang="en-US" sz="4000" dirty="0" smtClean="0">
                <a:solidFill>
                  <a:srgbClr val="FF0000"/>
                </a:solidFill>
              </a:rPr>
              <a:t>Evaluation: </a:t>
            </a:r>
            <a:r>
              <a:rPr lang="en-US" sz="4000" dirty="0" smtClean="0"/>
              <a:t>Recommended guidance in NIST </a:t>
            </a:r>
            <a:r>
              <a:rPr lang="en-US" sz="4000" dirty="0"/>
              <a:t>Special Publication </a:t>
            </a:r>
            <a:r>
              <a:rPr lang="en-US" sz="4000" dirty="0" smtClean="0"/>
              <a:t>800-66</a:t>
            </a:r>
            <a:endParaRPr lang="en-US" sz="4000" dirty="0"/>
          </a:p>
        </p:txBody>
      </p:sp>
    </p:spTree>
    <p:extLst>
      <p:ext uri="{BB962C8B-B14F-4D97-AF65-F5344CB8AC3E}">
        <p14:creationId xmlns:p14="http://schemas.microsoft.com/office/powerpoint/2010/main" val="214614967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Contingency, Business Continuity and Disaster Recovery</a:t>
            </a:r>
            <a:endParaRPr lang="en-US" dirty="0"/>
          </a:p>
        </p:txBody>
      </p:sp>
      <p:sp>
        <p:nvSpPr>
          <p:cNvPr id="3" name="Content Placeholder 2"/>
          <p:cNvSpPr>
            <a:spLocks noGrp="1"/>
          </p:cNvSpPr>
          <p:nvPr>
            <p:ph idx="1"/>
          </p:nvPr>
        </p:nvSpPr>
        <p:spPr/>
        <p:txBody>
          <a:bodyPr/>
          <a:lstStyle/>
          <a:p>
            <a:r>
              <a:rPr lang="en-US" dirty="0" smtClean="0"/>
              <a:t>Types of Contingency-Related Plans</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1462583"/>
              </p:ext>
            </p:extLst>
          </p:nvPr>
        </p:nvGraphicFramePr>
        <p:xfrm>
          <a:off x="609600" y="2362200"/>
          <a:ext cx="8153400" cy="3575304"/>
        </p:xfrm>
        <a:graphic>
          <a:graphicData uri="http://schemas.openxmlformats.org/drawingml/2006/table">
            <a:tbl>
              <a:tblPr firstRow="1" firstCol="1" bandRow="1" bandCol="1">
                <a:tableStyleId>{5C22544A-7EE6-4342-B048-85BDC9FD1C3A}</a:tableStyleId>
              </a:tblPr>
              <a:tblGrid>
                <a:gridCol w="2717800"/>
                <a:gridCol w="2717800"/>
                <a:gridCol w="2717800"/>
              </a:tblGrid>
              <a:tr h="0">
                <a:tc>
                  <a:txBody>
                    <a:bodyPr/>
                    <a:lstStyle/>
                    <a:p>
                      <a:pPr marL="0" marR="0">
                        <a:lnSpc>
                          <a:spcPct val="115000"/>
                        </a:lnSpc>
                        <a:spcBef>
                          <a:spcPts val="0"/>
                        </a:spcBef>
                        <a:spcAft>
                          <a:spcPts val="0"/>
                        </a:spcAft>
                      </a:pPr>
                      <a:r>
                        <a:rPr lang="en-US" sz="1200" dirty="0">
                          <a:solidFill>
                            <a:srgbClr val="FF0000"/>
                          </a:solidFill>
                          <a:effectLst/>
                        </a:rPr>
                        <a:t>Type of Plan</a:t>
                      </a:r>
                      <a:endParaRPr lang="en-US" sz="1200" b="1"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Description</a:t>
                      </a:r>
                      <a:endParaRPr lang="en-US" sz="1200" b="1"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a:solidFill>
                            <a:srgbClr val="FF0000"/>
                          </a:solidFill>
                          <a:effectLst/>
                        </a:rPr>
                        <a:t>Scope</a:t>
                      </a:r>
                      <a:endParaRPr lang="en-US" sz="1200" b="1" dirty="0">
                        <a:solidFill>
                          <a:srgbClr val="FF0000"/>
                        </a:solidFill>
                        <a:effectLst/>
                        <a:latin typeface="Arial"/>
                        <a:ea typeface="Times New Roman"/>
                        <a:cs typeface="Times New Roman"/>
                      </a:endParaRPr>
                    </a:p>
                  </a:txBody>
                  <a:tcPr marL="68580" marR="68580" marT="0" marB="0"/>
                </a:tc>
              </a:tr>
              <a:tr h="0">
                <a:tc>
                  <a:txBody>
                    <a:bodyPr/>
                    <a:lstStyle/>
                    <a:p>
                      <a:pPr marL="0" marR="0">
                        <a:lnSpc>
                          <a:spcPct val="115000"/>
                        </a:lnSpc>
                        <a:spcBef>
                          <a:spcPts val="0"/>
                        </a:spcBef>
                        <a:spcAft>
                          <a:spcPts val="300"/>
                        </a:spcAft>
                      </a:pPr>
                      <a:r>
                        <a:rPr lang="en-US" sz="1200" dirty="0">
                          <a:solidFill>
                            <a:srgbClr val="FF0000"/>
                          </a:solidFill>
                          <a:effectLst/>
                        </a:rPr>
                        <a:t>Continuity of operations plan (aka business continuity </a:t>
                      </a:r>
                      <a:r>
                        <a:rPr lang="en-US" sz="1200" dirty="0" smtClean="0">
                          <a:solidFill>
                            <a:srgbClr val="FF0000"/>
                          </a:solidFill>
                          <a:effectLst/>
                        </a:rPr>
                        <a:t>plan)</a:t>
                      </a:r>
                      <a:endParaRPr lang="en-US" sz="1200" dirty="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dirty="0">
                          <a:effectLst/>
                        </a:rPr>
                        <a:t>A predetermined set of instructions or procedures that describe how an organization’s essential functions will be sustained for up to thirty days as a result of a disaster event before returning to normal operations </a:t>
                      </a:r>
                      <a:endParaRPr lang="en-US" sz="1200" dirty="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a:effectLst/>
                        </a:rPr>
                        <a:t>Addresses the organization’s critical missions; not specifically IT-focused </a:t>
                      </a:r>
                      <a:endParaRPr lang="en-US" sz="1200">
                        <a:effectLst/>
                        <a:latin typeface="Arial"/>
                        <a:ea typeface="Times New Roman"/>
                        <a:cs typeface="Times New Roman"/>
                      </a:endParaRPr>
                    </a:p>
                  </a:txBody>
                  <a:tcPr marL="68580" marR="68580" marT="0" marB="0"/>
                </a:tc>
              </a:tr>
              <a:tr h="0">
                <a:tc>
                  <a:txBody>
                    <a:bodyPr/>
                    <a:lstStyle/>
                    <a:p>
                      <a:pPr marL="0" marR="0">
                        <a:lnSpc>
                          <a:spcPct val="115000"/>
                        </a:lnSpc>
                        <a:spcBef>
                          <a:spcPts val="0"/>
                        </a:spcBef>
                        <a:spcAft>
                          <a:spcPts val="300"/>
                        </a:spcAft>
                      </a:pPr>
                      <a:r>
                        <a:rPr lang="en-US" sz="1200" dirty="0">
                          <a:solidFill>
                            <a:srgbClr val="FF0000"/>
                          </a:solidFill>
                          <a:effectLst/>
                        </a:rPr>
                        <a:t>Contingency plan</a:t>
                      </a:r>
                      <a:endParaRPr lang="en-US" sz="1200"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dirty="0">
                          <a:effectLst/>
                        </a:rPr>
                        <a:t>Management policy and procedures designed to maintain or restore business operations, including computer operations, possibly at an alternate location, in the event of emergencies, system failures, or disasters </a:t>
                      </a:r>
                      <a:endParaRPr lang="en-US" sz="1200" dirty="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a:effectLst/>
                        </a:rPr>
                        <a:t>Addresses the organization’s IT disruptions</a:t>
                      </a:r>
                      <a:endParaRPr lang="en-US" sz="1200">
                        <a:effectLst/>
                        <a:latin typeface="Arial"/>
                        <a:ea typeface="Times New Roman"/>
                        <a:cs typeface="Times New Roman"/>
                      </a:endParaRPr>
                    </a:p>
                  </a:txBody>
                  <a:tcPr marL="68580" marR="68580" marT="0" marB="0"/>
                </a:tc>
              </a:tr>
              <a:tr h="0">
                <a:tc>
                  <a:txBody>
                    <a:bodyPr/>
                    <a:lstStyle/>
                    <a:p>
                      <a:pPr marL="0" marR="0">
                        <a:lnSpc>
                          <a:spcPct val="115000"/>
                        </a:lnSpc>
                        <a:spcBef>
                          <a:spcPts val="0"/>
                        </a:spcBef>
                        <a:spcAft>
                          <a:spcPts val="300"/>
                        </a:spcAft>
                      </a:pPr>
                      <a:r>
                        <a:rPr lang="en-US" sz="1200" dirty="0">
                          <a:solidFill>
                            <a:srgbClr val="FF0000"/>
                          </a:solidFill>
                          <a:effectLst/>
                        </a:rPr>
                        <a:t>Disaster recovery plan</a:t>
                      </a:r>
                      <a:endParaRPr lang="en-US" sz="1200" dirty="0">
                        <a:solidFill>
                          <a:srgbClr val="FF0000"/>
                        </a:solidFill>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dirty="0">
                          <a:effectLst/>
                        </a:rPr>
                        <a:t>A written plan for processing critical applications in the event of a major hardware or software failure or destruction of facilities </a:t>
                      </a:r>
                      <a:endParaRPr lang="en-US" sz="1200" dirty="0">
                        <a:effectLst/>
                        <a:latin typeface="Arial"/>
                        <a:ea typeface="Times New Roman"/>
                        <a:cs typeface="Times New Roman"/>
                      </a:endParaRPr>
                    </a:p>
                  </a:txBody>
                  <a:tcPr marL="68580" marR="68580" marT="0" marB="0"/>
                </a:tc>
                <a:tc>
                  <a:txBody>
                    <a:bodyPr/>
                    <a:lstStyle/>
                    <a:p>
                      <a:pPr marL="0" marR="0">
                        <a:lnSpc>
                          <a:spcPct val="115000"/>
                        </a:lnSpc>
                        <a:spcBef>
                          <a:spcPts val="0"/>
                        </a:spcBef>
                        <a:spcAft>
                          <a:spcPts val="300"/>
                        </a:spcAft>
                      </a:pPr>
                      <a:r>
                        <a:rPr lang="en-US" sz="1200" dirty="0">
                          <a:effectLst/>
                        </a:rPr>
                        <a:t>Limited to major disruptions with long-term effects; typically IT-focused </a:t>
                      </a:r>
                      <a:endParaRPr lang="en-US" sz="1200" dirty="0">
                        <a:effectLst/>
                        <a:latin typeface="Arial"/>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2804922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Plan</a:t>
            </a:r>
            <a:endParaRPr lang="en-US" dirty="0"/>
          </a:p>
        </p:txBody>
      </p:sp>
      <p:sp>
        <p:nvSpPr>
          <p:cNvPr id="3" name="Content Placeholder 2"/>
          <p:cNvSpPr>
            <a:spLocks noGrp="1"/>
          </p:cNvSpPr>
          <p:nvPr>
            <p:ph idx="1"/>
          </p:nvPr>
        </p:nvSpPr>
        <p:spPr/>
        <p:txBody>
          <a:bodyPr>
            <a:normAutofit lnSpcReduction="10000"/>
          </a:bodyPr>
          <a:lstStyle/>
          <a:p>
            <a:pPr lvl="0"/>
            <a:r>
              <a:rPr lang="en-US" dirty="0"/>
              <a:t>Restoring IT operations at an alternate location</a:t>
            </a:r>
          </a:p>
          <a:p>
            <a:pPr lvl="0"/>
            <a:r>
              <a:rPr lang="en-US" dirty="0"/>
              <a:t>Recovering IT operations using alternative equipment</a:t>
            </a:r>
          </a:p>
          <a:p>
            <a:pPr lvl="0"/>
            <a:r>
              <a:rPr lang="en-US" dirty="0"/>
              <a:t>Performing some or all of the affected business processes using non-IT (manual) means. </a:t>
            </a:r>
            <a:r>
              <a:rPr lang="en-US" i="1" dirty="0"/>
              <a:t>This approach is typically only acceptable as a solution for short-term disruptions.</a:t>
            </a:r>
          </a:p>
          <a:p>
            <a:endParaRPr lang="en-US" dirty="0"/>
          </a:p>
        </p:txBody>
      </p:sp>
    </p:spTree>
    <p:extLst>
      <p:ext uri="{BB962C8B-B14F-4D97-AF65-F5344CB8AC3E}">
        <p14:creationId xmlns:p14="http://schemas.microsoft.com/office/powerpoint/2010/main" val="203181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Plan</a:t>
            </a:r>
            <a:endParaRPr lang="en-US" dirty="0"/>
          </a:p>
        </p:txBody>
      </p:sp>
      <p:sp>
        <p:nvSpPr>
          <p:cNvPr id="3" name="Content Placeholder 2"/>
          <p:cNvSpPr>
            <a:spLocks noGrp="1"/>
          </p:cNvSpPr>
          <p:nvPr>
            <p:ph idx="1"/>
          </p:nvPr>
        </p:nvSpPr>
        <p:spPr/>
        <p:txBody>
          <a:bodyPr>
            <a:normAutofit fontScale="70000" lnSpcReduction="20000"/>
          </a:bodyPr>
          <a:lstStyle/>
          <a:p>
            <a:r>
              <a:rPr lang="en-US" sz="4000" b="1" dirty="0" smtClean="0"/>
              <a:t>NIST Guidelines: Developing a Contingency Plan</a:t>
            </a:r>
          </a:p>
          <a:p>
            <a:pPr marL="0" indent="0">
              <a:buNone/>
            </a:pPr>
            <a:endParaRPr lang="en-US" sz="4000" b="1" dirty="0" smtClean="0"/>
          </a:p>
          <a:p>
            <a:pPr marL="514350" indent="-514350">
              <a:buFont typeface="+mj-lt"/>
              <a:buAutoNum type="arabicPeriod"/>
            </a:pPr>
            <a:r>
              <a:rPr lang="en-US" sz="4000" dirty="0"/>
              <a:t>Develop the contingency planning policy statement</a:t>
            </a:r>
          </a:p>
          <a:p>
            <a:pPr marL="514350" indent="-514350">
              <a:buFont typeface="+mj-lt"/>
              <a:buAutoNum type="arabicPeriod"/>
            </a:pPr>
            <a:r>
              <a:rPr lang="en-US" sz="4000" dirty="0" smtClean="0"/>
              <a:t>Conduct </a:t>
            </a:r>
            <a:r>
              <a:rPr lang="en-US" sz="4000" dirty="0"/>
              <a:t>the business impact analysis (BIA)</a:t>
            </a:r>
          </a:p>
          <a:p>
            <a:pPr marL="514350" indent="-514350">
              <a:buFont typeface="+mj-lt"/>
              <a:buAutoNum type="arabicPeriod"/>
            </a:pPr>
            <a:r>
              <a:rPr lang="en-US" sz="4000" dirty="0" smtClean="0"/>
              <a:t>Identify </a:t>
            </a:r>
            <a:r>
              <a:rPr lang="en-US" sz="4000" dirty="0"/>
              <a:t>preventive controls (see the Perspective for a list of potential preventive controls)</a:t>
            </a:r>
          </a:p>
          <a:p>
            <a:pPr marL="514350" indent="-514350">
              <a:buFont typeface="+mj-lt"/>
              <a:buAutoNum type="arabicPeriod"/>
            </a:pPr>
            <a:r>
              <a:rPr lang="en-US" sz="4000" dirty="0" smtClean="0"/>
              <a:t>Develop </a:t>
            </a:r>
            <a:r>
              <a:rPr lang="en-US" sz="4000" dirty="0"/>
              <a:t>recovery strategies</a:t>
            </a:r>
          </a:p>
          <a:p>
            <a:pPr marL="514350" indent="-514350">
              <a:buFont typeface="+mj-lt"/>
              <a:buAutoNum type="arabicPeriod"/>
            </a:pPr>
            <a:r>
              <a:rPr lang="en-US" sz="4000" dirty="0" smtClean="0"/>
              <a:t>Develop </a:t>
            </a:r>
            <a:r>
              <a:rPr lang="en-US" sz="4000" dirty="0"/>
              <a:t>an IT contingency </a:t>
            </a:r>
            <a:r>
              <a:rPr lang="en-US" sz="4000" dirty="0" smtClean="0"/>
              <a:t>plan</a:t>
            </a:r>
            <a:endParaRPr lang="en-US" sz="4000" dirty="0"/>
          </a:p>
          <a:p>
            <a:pPr marL="514350" indent="-514350">
              <a:buFont typeface="+mj-lt"/>
              <a:buAutoNum type="arabicPeriod"/>
            </a:pPr>
            <a:r>
              <a:rPr lang="en-US" sz="4000" dirty="0" smtClean="0"/>
              <a:t>Conduct </a:t>
            </a:r>
            <a:r>
              <a:rPr lang="en-US" sz="4000" dirty="0"/>
              <a:t>plan testing, training, and exercises</a:t>
            </a:r>
          </a:p>
          <a:p>
            <a:pPr marL="514350" indent="-514350">
              <a:buFont typeface="+mj-lt"/>
              <a:buAutoNum type="arabicPeriod"/>
            </a:pPr>
            <a:r>
              <a:rPr lang="en-US" sz="4000" dirty="0" smtClean="0"/>
              <a:t>Maintain </a:t>
            </a:r>
            <a:r>
              <a:rPr lang="en-US" sz="4000" dirty="0"/>
              <a:t>the plan</a:t>
            </a:r>
          </a:p>
          <a:p>
            <a:pPr marL="971550" lvl="1" indent="-514350">
              <a:buFont typeface="+mj-lt"/>
              <a:buAutoNum type="arabicPeriod"/>
            </a:pPr>
            <a:endParaRPr lang="en-US" dirty="0"/>
          </a:p>
        </p:txBody>
      </p:sp>
    </p:spTree>
    <p:extLst>
      <p:ext uri="{BB962C8B-B14F-4D97-AF65-F5344CB8AC3E}">
        <p14:creationId xmlns:p14="http://schemas.microsoft.com/office/powerpoint/2010/main" val="40274609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Preventive Controls</a:t>
            </a:r>
            <a:endParaRPr lang="en-US" dirty="0"/>
          </a:p>
        </p:txBody>
      </p:sp>
      <p:sp>
        <p:nvSpPr>
          <p:cNvPr id="3" name="Content Placeholder 2"/>
          <p:cNvSpPr>
            <a:spLocks noGrp="1"/>
          </p:cNvSpPr>
          <p:nvPr>
            <p:ph idx="1"/>
          </p:nvPr>
        </p:nvSpPr>
        <p:spPr/>
        <p:txBody>
          <a:bodyPr>
            <a:normAutofit fontScale="25000" lnSpcReduction="20000"/>
          </a:bodyPr>
          <a:lstStyle/>
          <a:p>
            <a:pPr lvl="0"/>
            <a:r>
              <a:rPr lang="en-US" sz="7200" dirty="0"/>
              <a:t>Appropriately sized uninterruptible power supplies (UPSs) to provide short-term backup power to all system components</a:t>
            </a:r>
          </a:p>
          <a:p>
            <a:pPr lvl="0"/>
            <a:r>
              <a:rPr lang="en-US" sz="7200" dirty="0"/>
              <a:t>Gasoline- or diesel-powered generators to provide long-term backup power</a:t>
            </a:r>
          </a:p>
          <a:p>
            <a:pPr lvl="0"/>
            <a:r>
              <a:rPr lang="en-US" sz="7200" dirty="0"/>
              <a:t>Air-conditioning system with adequate excess capacity to permit failure of certain components, such as a compressor</a:t>
            </a:r>
          </a:p>
          <a:p>
            <a:pPr lvl="0"/>
            <a:r>
              <a:rPr lang="en-US" sz="7200" dirty="0"/>
              <a:t>Fire suppression systems</a:t>
            </a:r>
          </a:p>
          <a:p>
            <a:pPr lvl="0"/>
            <a:r>
              <a:rPr lang="en-US" sz="7200" dirty="0"/>
              <a:t>Fire and smoke detectors</a:t>
            </a:r>
          </a:p>
          <a:p>
            <a:pPr lvl="0"/>
            <a:r>
              <a:rPr lang="en-US" sz="7200" dirty="0"/>
              <a:t>Water sensors in the computer room ceiling and floor</a:t>
            </a:r>
          </a:p>
          <a:p>
            <a:pPr lvl="0"/>
            <a:r>
              <a:rPr lang="en-US" sz="7200" dirty="0"/>
              <a:t>Plastic tarps that may be unrolled over IT equipment to protect from water damage</a:t>
            </a:r>
          </a:p>
          <a:p>
            <a:pPr lvl="0"/>
            <a:r>
              <a:rPr lang="en-US" sz="7200" dirty="0"/>
              <a:t>Heat-resistant and waterproof containers for backup media and vital </a:t>
            </a:r>
            <a:r>
              <a:rPr lang="en-US" sz="7200" dirty="0" err="1"/>
              <a:t>nonelectronic</a:t>
            </a:r>
            <a:r>
              <a:rPr lang="en-US" sz="7200" dirty="0"/>
              <a:t> records</a:t>
            </a:r>
          </a:p>
          <a:p>
            <a:pPr lvl="0"/>
            <a:r>
              <a:rPr lang="en-US" sz="7200" dirty="0"/>
              <a:t>Emergency master system shutdown switch</a:t>
            </a:r>
          </a:p>
          <a:p>
            <a:pPr lvl="0"/>
            <a:r>
              <a:rPr lang="en-US" sz="7200" dirty="0"/>
              <a:t>Offsite storage of backup media, </a:t>
            </a:r>
            <a:r>
              <a:rPr lang="en-US" sz="7200" dirty="0" err="1"/>
              <a:t>nonelectronic</a:t>
            </a:r>
            <a:r>
              <a:rPr lang="en-US" sz="7200" dirty="0"/>
              <a:t> records, and system documentation</a:t>
            </a:r>
          </a:p>
          <a:p>
            <a:pPr lvl="0"/>
            <a:r>
              <a:rPr lang="en-US" sz="7200" dirty="0"/>
              <a:t>Technical security controls, such as cryptographic key management and least-privilege access controls</a:t>
            </a:r>
          </a:p>
          <a:p>
            <a:pPr lvl="0"/>
            <a:r>
              <a:rPr lang="en-US" sz="7200" dirty="0"/>
              <a:t>Frequent scheduled </a:t>
            </a:r>
            <a:r>
              <a:rPr lang="en-US" sz="7200" dirty="0" smtClean="0"/>
              <a:t>backups</a:t>
            </a:r>
          </a:p>
          <a:p>
            <a:pPr marL="0" lvl="0" indent="0">
              <a:buNone/>
            </a:pPr>
            <a:endParaRPr lang="en-US" sz="4900" dirty="0"/>
          </a:p>
          <a:p>
            <a:pPr marL="0" indent="0">
              <a:buNone/>
            </a:pPr>
            <a:r>
              <a:rPr lang="en-US" dirty="0" smtClean="0"/>
              <a:t>(Scholl  et al., 2008)</a:t>
            </a:r>
            <a:endParaRPr lang="en-US" dirty="0"/>
          </a:p>
        </p:txBody>
      </p:sp>
    </p:spTree>
    <p:extLst>
      <p:ext uri="{BB962C8B-B14F-4D97-AF65-F5344CB8AC3E}">
        <p14:creationId xmlns:p14="http://schemas.microsoft.com/office/powerpoint/2010/main" val="3830297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Continuity Challenge for Health Care Organizations</a:t>
            </a:r>
            <a:endParaRPr lang="en-US" dirty="0"/>
          </a:p>
        </p:txBody>
      </p:sp>
      <p:sp>
        <p:nvSpPr>
          <p:cNvPr id="3" name="Content Placeholder 2"/>
          <p:cNvSpPr>
            <a:spLocks noGrp="1"/>
          </p:cNvSpPr>
          <p:nvPr>
            <p:ph idx="1"/>
          </p:nvPr>
        </p:nvSpPr>
        <p:spPr/>
        <p:txBody>
          <a:bodyPr/>
          <a:lstStyle/>
          <a:p>
            <a:r>
              <a:rPr lang="en-US" dirty="0" smtClean="0"/>
              <a:t>Increased use of digital technology for care</a:t>
            </a:r>
          </a:p>
          <a:p>
            <a:r>
              <a:rPr lang="en-US" dirty="0" smtClean="0"/>
              <a:t>Decentralized, autonomous (or nearly) departments</a:t>
            </a:r>
          </a:p>
          <a:p>
            <a:r>
              <a:rPr lang="en-US" dirty="0" smtClean="0"/>
              <a:t>Number and disparate nature of business partnerships</a:t>
            </a:r>
          </a:p>
          <a:p>
            <a:pPr marL="0" indent="0">
              <a:buNone/>
            </a:pPr>
            <a:endParaRPr lang="en-US" dirty="0"/>
          </a:p>
        </p:txBody>
      </p:sp>
    </p:spTree>
    <p:extLst>
      <p:ext uri="{BB962C8B-B14F-4D97-AF65-F5344CB8AC3E}">
        <p14:creationId xmlns:p14="http://schemas.microsoft.com/office/powerpoint/2010/main" val="653751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Physical Safeguard Practices</a:t>
            </a:r>
          </a:p>
        </p:txBody>
      </p:sp>
      <p:sp>
        <p:nvSpPr>
          <p:cNvPr id="22531" name="Rectangle 3"/>
          <p:cNvSpPr>
            <a:spLocks noGrp="1" noChangeArrowheads="1"/>
          </p:cNvSpPr>
          <p:nvPr>
            <p:ph type="body" idx="1"/>
          </p:nvPr>
        </p:nvSpPr>
        <p:spPr/>
        <p:txBody>
          <a:bodyPr>
            <a:normAutofit/>
          </a:bodyPr>
          <a:lstStyle/>
          <a:p>
            <a:r>
              <a:rPr lang="en-US" sz="4000" dirty="0"/>
              <a:t>Assigned security responsibilities</a:t>
            </a:r>
          </a:p>
          <a:p>
            <a:r>
              <a:rPr lang="en-US" sz="4000" dirty="0"/>
              <a:t>Media controls</a:t>
            </a:r>
          </a:p>
          <a:p>
            <a:r>
              <a:rPr lang="en-US" sz="4000" dirty="0"/>
              <a:t>Physical access controls</a:t>
            </a:r>
          </a:p>
          <a:p>
            <a:r>
              <a:rPr lang="en-US" sz="4000" dirty="0"/>
              <a:t>Workstation security</a:t>
            </a:r>
          </a:p>
        </p:txBody>
      </p:sp>
    </p:spTree>
    <p:extLst>
      <p:ext uri="{BB962C8B-B14F-4D97-AF65-F5344CB8AC3E}">
        <p14:creationId xmlns:p14="http://schemas.microsoft.com/office/powerpoint/2010/main" val="36300615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Safeguards</a:t>
            </a:r>
            <a:endParaRPr lang="en-US" dirty="0"/>
          </a:p>
        </p:txBody>
      </p:sp>
      <p:sp>
        <p:nvSpPr>
          <p:cNvPr id="3" name="Content Placeholder 2"/>
          <p:cNvSpPr>
            <a:spLocks noGrp="1"/>
          </p:cNvSpPr>
          <p:nvPr>
            <p:ph idx="1"/>
          </p:nvPr>
        </p:nvSpPr>
        <p:spPr/>
        <p:txBody>
          <a:bodyPr/>
          <a:lstStyle/>
          <a:p>
            <a:pPr lvl="0"/>
            <a:r>
              <a:rPr lang="en-US" dirty="0" smtClean="0"/>
              <a:t>Examples of Technical Safeguards</a:t>
            </a:r>
          </a:p>
          <a:p>
            <a:pPr lvl="1"/>
            <a:r>
              <a:rPr lang="en-US" dirty="0" smtClean="0"/>
              <a:t>Access </a:t>
            </a:r>
            <a:r>
              <a:rPr lang="en-US" dirty="0"/>
              <a:t>control</a:t>
            </a:r>
          </a:p>
          <a:p>
            <a:pPr lvl="1"/>
            <a:r>
              <a:rPr lang="en-US" dirty="0"/>
              <a:t>Entity authentication</a:t>
            </a:r>
          </a:p>
          <a:p>
            <a:pPr lvl="1"/>
            <a:r>
              <a:rPr lang="en-US" dirty="0"/>
              <a:t>Audit trails</a:t>
            </a:r>
          </a:p>
          <a:p>
            <a:pPr lvl="1"/>
            <a:r>
              <a:rPr lang="en-US" dirty="0"/>
              <a:t>Data encryption</a:t>
            </a:r>
          </a:p>
          <a:p>
            <a:pPr lvl="1"/>
            <a:r>
              <a:rPr lang="en-US" dirty="0"/>
              <a:t>Firewall protection</a:t>
            </a:r>
          </a:p>
          <a:p>
            <a:pPr lvl="1"/>
            <a:r>
              <a:rPr lang="en-US" dirty="0"/>
              <a:t>Virus </a:t>
            </a:r>
            <a:r>
              <a:rPr lang="en-US" dirty="0" smtClean="0"/>
              <a:t>checking</a:t>
            </a:r>
            <a:endParaRPr lang="en-US" dirty="0"/>
          </a:p>
        </p:txBody>
      </p:sp>
    </p:spTree>
    <p:extLst>
      <p:ext uri="{BB962C8B-B14F-4D97-AF65-F5344CB8AC3E}">
        <p14:creationId xmlns:p14="http://schemas.microsoft.com/office/powerpoint/2010/main" val="1863064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Technical Safeguard Practices</a:t>
            </a:r>
          </a:p>
        </p:txBody>
      </p:sp>
      <p:sp>
        <p:nvSpPr>
          <p:cNvPr id="23555" name="Rectangle 3"/>
          <p:cNvSpPr>
            <a:spLocks noGrp="1" noChangeArrowheads="1"/>
          </p:cNvSpPr>
          <p:nvPr>
            <p:ph type="body" idx="1"/>
          </p:nvPr>
        </p:nvSpPr>
        <p:spPr/>
        <p:txBody>
          <a:bodyPr>
            <a:normAutofit fontScale="77500" lnSpcReduction="20000"/>
          </a:bodyPr>
          <a:lstStyle/>
          <a:p>
            <a:r>
              <a:rPr lang="en-US" sz="4400" dirty="0"/>
              <a:t>Access control</a:t>
            </a:r>
          </a:p>
          <a:p>
            <a:pPr lvl="1"/>
            <a:r>
              <a:rPr lang="en-US" sz="3600" dirty="0">
                <a:solidFill>
                  <a:srgbClr val="FF0000"/>
                </a:solidFill>
              </a:rPr>
              <a:t>User-based </a:t>
            </a:r>
            <a:r>
              <a:rPr lang="en-US" sz="3600" dirty="0" smtClean="0">
                <a:solidFill>
                  <a:srgbClr val="FF0000"/>
                </a:solidFill>
              </a:rPr>
              <a:t>access: </a:t>
            </a:r>
            <a:r>
              <a:rPr lang="en-US" sz="3600" dirty="0"/>
              <a:t>a security mechanism used to grant users of a system access based upon the identity of the user</a:t>
            </a:r>
          </a:p>
          <a:p>
            <a:pPr lvl="1"/>
            <a:r>
              <a:rPr lang="en-US" sz="3600" dirty="0">
                <a:solidFill>
                  <a:srgbClr val="FF0000"/>
                </a:solidFill>
              </a:rPr>
              <a:t>Role-based </a:t>
            </a:r>
            <a:r>
              <a:rPr lang="en-US" sz="3600" dirty="0" smtClean="0">
                <a:solidFill>
                  <a:srgbClr val="FF0000"/>
                </a:solidFill>
              </a:rPr>
              <a:t>access: </a:t>
            </a:r>
            <a:r>
              <a:rPr lang="en-US" sz="3600" dirty="0" smtClean="0"/>
              <a:t>each </a:t>
            </a:r>
            <a:r>
              <a:rPr lang="en-US" sz="3600" dirty="0"/>
              <a:t>user is assigned to one or more predefined roles, each of which has been assigned the various privileges </a:t>
            </a:r>
          </a:p>
          <a:p>
            <a:pPr lvl="1"/>
            <a:r>
              <a:rPr lang="en-US" sz="3600" dirty="0">
                <a:solidFill>
                  <a:srgbClr val="FF0000"/>
                </a:solidFill>
              </a:rPr>
              <a:t>Context-based </a:t>
            </a:r>
            <a:r>
              <a:rPr lang="en-US" sz="3600" dirty="0" smtClean="0">
                <a:solidFill>
                  <a:srgbClr val="FF0000"/>
                </a:solidFill>
              </a:rPr>
              <a:t>access: </a:t>
            </a:r>
            <a:r>
              <a:rPr lang="en-US" sz="3600" dirty="0"/>
              <a:t>takes into account the person attempting to access the data, the type of data being accessed and the </a:t>
            </a:r>
            <a:r>
              <a:rPr lang="en-US" sz="3600" i="1" dirty="0"/>
              <a:t>context</a:t>
            </a:r>
            <a:r>
              <a:rPr lang="en-US" sz="3600" dirty="0"/>
              <a:t> of the transaction in which the access attempt is made</a:t>
            </a:r>
          </a:p>
          <a:p>
            <a:pPr>
              <a:buFont typeface="Wingdings" pitchFamily="2" charset="2"/>
              <a:buNone/>
            </a:pPr>
            <a:endParaRPr lang="en-US" sz="4400" dirty="0"/>
          </a:p>
        </p:txBody>
      </p:sp>
    </p:spTree>
    <p:extLst>
      <p:ext uri="{BB962C8B-B14F-4D97-AF65-F5344CB8AC3E}">
        <p14:creationId xmlns:p14="http://schemas.microsoft.com/office/powerpoint/2010/main" val="129978922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Technical Safeguard Practices</a:t>
            </a:r>
          </a:p>
        </p:txBody>
      </p:sp>
      <p:sp>
        <p:nvSpPr>
          <p:cNvPr id="24579" name="Rectangle 3"/>
          <p:cNvSpPr>
            <a:spLocks noGrp="1" noChangeArrowheads="1"/>
          </p:cNvSpPr>
          <p:nvPr>
            <p:ph type="body" idx="1"/>
          </p:nvPr>
        </p:nvSpPr>
        <p:spPr/>
        <p:txBody>
          <a:bodyPr>
            <a:normAutofit lnSpcReduction="10000"/>
          </a:bodyPr>
          <a:lstStyle/>
          <a:p>
            <a:r>
              <a:rPr lang="en-US" sz="4000" dirty="0" smtClean="0"/>
              <a:t>Entity Authentication</a:t>
            </a:r>
          </a:p>
          <a:p>
            <a:pPr lvl="1"/>
            <a:r>
              <a:rPr lang="en-US" sz="3600" dirty="0" smtClean="0"/>
              <a:t>Automatic Log-Off</a:t>
            </a:r>
          </a:p>
          <a:p>
            <a:pPr lvl="1"/>
            <a:r>
              <a:rPr lang="en-US" sz="3600" dirty="0" smtClean="0"/>
              <a:t>Unique User Identification</a:t>
            </a:r>
            <a:endParaRPr lang="en-US" sz="3600" dirty="0"/>
          </a:p>
          <a:p>
            <a:pPr lvl="2"/>
            <a:r>
              <a:rPr lang="en-US" dirty="0"/>
              <a:t>Password systems</a:t>
            </a:r>
          </a:p>
          <a:p>
            <a:pPr lvl="2"/>
            <a:r>
              <a:rPr lang="en-US" dirty="0"/>
              <a:t>PINs</a:t>
            </a:r>
          </a:p>
          <a:p>
            <a:pPr lvl="2"/>
            <a:r>
              <a:rPr lang="en-US" dirty="0"/>
              <a:t>Biometric id systems</a:t>
            </a:r>
          </a:p>
          <a:p>
            <a:pPr lvl="2"/>
            <a:r>
              <a:rPr lang="en-US" dirty="0"/>
              <a:t>Telephone callback systems</a:t>
            </a:r>
          </a:p>
          <a:p>
            <a:pPr lvl="2"/>
            <a:r>
              <a:rPr lang="en-US" dirty="0"/>
              <a:t>Tokens</a:t>
            </a:r>
          </a:p>
          <a:p>
            <a:pPr lvl="2"/>
            <a:r>
              <a:rPr lang="en-US" dirty="0"/>
              <a:t>Layered systems</a:t>
            </a:r>
          </a:p>
        </p:txBody>
      </p:sp>
    </p:spTree>
    <p:extLst>
      <p:ext uri="{BB962C8B-B14F-4D97-AF65-F5344CB8AC3E}">
        <p14:creationId xmlns:p14="http://schemas.microsoft.com/office/powerpoint/2010/main" val="353090972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Outline</a:t>
            </a:r>
          </a:p>
        </p:txBody>
      </p:sp>
      <p:sp>
        <p:nvSpPr>
          <p:cNvPr id="7171" name="Rectangle 3"/>
          <p:cNvSpPr>
            <a:spLocks noGrp="1" noChangeArrowheads="1"/>
          </p:cNvSpPr>
          <p:nvPr>
            <p:ph type="body" idx="1"/>
          </p:nvPr>
        </p:nvSpPr>
        <p:spPr/>
        <p:txBody>
          <a:bodyPr>
            <a:normAutofit fontScale="92500" lnSpcReduction="10000"/>
          </a:bodyPr>
          <a:lstStyle/>
          <a:p>
            <a:r>
              <a:rPr lang="en-US" dirty="0"/>
              <a:t>Define Security Program</a:t>
            </a:r>
          </a:p>
          <a:p>
            <a:r>
              <a:rPr lang="en-US" dirty="0"/>
              <a:t>Threats to Health Care Information</a:t>
            </a:r>
          </a:p>
          <a:p>
            <a:r>
              <a:rPr lang="en-US" dirty="0"/>
              <a:t>HIPAA Security </a:t>
            </a:r>
            <a:r>
              <a:rPr lang="en-US" dirty="0" smtClean="0"/>
              <a:t>Regulations</a:t>
            </a:r>
          </a:p>
          <a:p>
            <a:pPr lvl="1"/>
            <a:r>
              <a:rPr lang="en-US" dirty="0" smtClean="0"/>
              <a:t>HITECH Expansion</a:t>
            </a:r>
          </a:p>
          <a:p>
            <a:r>
              <a:rPr lang="en-US" dirty="0" smtClean="0"/>
              <a:t>Administrative </a:t>
            </a:r>
            <a:r>
              <a:rPr lang="en-US" dirty="0"/>
              <a:t>Safeguards</a:t>
            </a:r>
          </a:p>
          <a:p>
            <a:r>
              <a:rPr lang="en-US" dirty="0"/>
              <a:t>Physical Safeguards</a:t>
            </a:r>
          </a:p>
          <a:p>
            <a:r>
              <a:rPr lang="en-US" dirty="0"/>
              <a:t>Technical Safeguards</a:t>
            </a:r>
          </a:p>
          <a:p>
            <a:r>
              <a:rPr lang="en-US" dirty="0"/>
              <a:t>Wireless Security </a:t>
            </a:r>
            <a:r>
              <a:rPr lang="en-US" dirty="0" smtClean="0"/>
              <a:t>Issues</a:t>
            </a:r>
          </a:p>
          <a:p>
            <a:r>
              <a:rPr lang="en-US" dirty="0" smtClean="0"/>
              <a:t>Remote Access Security Issues</a:t>
            </a:r>
            <a:endParaRPr lang="en-US" dirty="0"/>
          </a:p>
        </p:txBody>
      </p:sp>
    </p:spTree>
    <p:extLst>
      <p:ext uri="{BB962C8B-B14F-4D97-AF65-F5344CB8AC3E}">
        <p14:creationId xmlns:p14="http://schemas.microsoft.com/office/powerpoint/2010/main" val="3978936800"/>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Technical Safeguard Practices</a:t>
            </a:r>
          </a:p>
        </p:txBody>
      </p:sp>
      <p:sp>
        <p:nvSpPr>
          <p:cNvPr id="25603" name="Rectangle 3"/>
          <p:cNvSpPr>
            <a:spLocks noGrp="1" noChangeArrowheads="1"/>
          </p:cNvSpPr>
          <p:nvPr>
            <p:ph type="body" idx="1"/>
          </p:nvPr>
        </p:nvSpPr>
        <p:spPr/>
        <p:txBody>
          <a:bodyPr>
            <a:normAutofit/>
          </a:bodyPr>
          <a:lstStyle/>
          <a:p>
            <a:r>
              <a:rPr lang="en-US" sz="4000" dirty="0"/>
              <a:t>Two-factor authentication </a:t>
            </a:r>
            <a:r>
              <a:rPr lang="en-US" sz="1800" dirty="0"/>
              <a:t>(Walsh, 2003)</a:t>
            </a:r>
            <a:endParaRPr lang="en-US" dirty="0"/>
          </a:p>
          <a:p>
            <a:pPr lvl="1"/>
            <a:r>
              <a:rPr lang="en-US" sz="3200" dirty="0"/>
              <a:t>Use two of the following</a:t>
            </a:r>
          </a:p>
          <a:p>
            <a:pPr lvl="2"/>
            <a:r>
              <a:rPr lang="en-US" sz="3200" dirty="0"/>
              <a:t>Something you know—password, etc</a:t>
            </a:r>
          </a:p>
          <a:p>
            <a:pPr lvl="2"/>
            <a:r>
              <a:rPr lang="en-US" sz="3200" dirty="0"/>
              <a:t>Something you have—token or card, etc</a:t>
            </a:r>
          </a:p>
          <a:p>
            <a:pPr lvl="2"/>
            <a:r>
              <a:rPr lang="en-US" sz="3200" dirty="0"/>
              <a:t>Something you are—fingerprint, etc</a:t>
            </a:r>
          </a:p>
          <a:p>
            <a:pPr lvl="2"/>
            <a:endParaRPr lang="en-US" sz="3200" dirty="0"/>
          </a:p>
        </p:txBody>
      </p:sp>
    </p:spTree>
    <p:extLst>
      <p:ext uri="{BB962C8B-B14F-4D97-AF65-F5344CB8AC3E}">
        <p14:creationId xmlns:p14="http://schemas.microsoft.com/office/powerpoint/2010/main" val="352776382"/>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Password Do’s and Don’ts</a:t>
            </a:r>
          </a:p>
        </p:txBody>
      </p:sp>
      <p:sp>
        <p:nvSpPr>
          <p:cNvPr id="26627" name="Rectangle 3"/>
          <p:cNvSpPr>
            <a:spLocks noGrp="1" noChangeArrowheads="1"/>
          </p:cNvSpPr>
          <p:nvPr>
            <p:ph type="body" sz="half" idx="1"/>
          </p:nvPr>
        </p:nvSpPr>
        <p:spPr/>
        <p:txBody>
          <a:bodyPr/>
          <a:lstStyle/>
          <a:p>
            <a:pPr>
              <a:lnSpc>
                <a:spcPct val="90000"/>
              </a:lnSpc>
              <a:buFont typeface="Wingdings" pitchFamily="2" charset="2"/>
              <a:buNone/>
            </a:pPr>
            <a:r>
              <a:rPr lang="en-US"/>
              <a:t>Don’t</a:t>
            </a:r>
          </a:p>
          <a:p>
            <a:pPr lvl="1">
              <a:lnSpc>
                <a:spcPct val="90000"/>
              </a:lnSpc>
            </a:pPr>
            <a:r>
              <a:rPr lang="en-US"/>
              <a:t>Pick a password that can be guessed</a:t>
            </a:r>
          </a:p>
          <a:p>
            <a:pPr lvl="1">
              <a:lnSpc>
                <a:spcPct val="90000"/>
              </a:lnSpc>
            </a:pPr>
            <a:r>
              <a:rPr lang="en-US"/>
              <a:t>Pick a word that can be found</a:t>
            </a:r>
          </a:p>
          <a:p>
            <a:pPr lvl="1">
              <a:lnSpc>
                <a:spcPct val="90000"/>
              </a:lnSpc>
            </a:pPr>
            <a:r>
              <a:rPr lang="en-US"/>
              <a:t>Pick a word that is newsworthy</a:t>
            </a:r>
          </a:p>
          <a:p>
            <a:pPr lvl="1">
              <a:lnSpc>
                <a:spcPct val="90000"/>
              </a:lnSpc>
            </a:pPr>
            <a:r>
              <a:rPr lang="en-US"/>
              <a:t>Pick a word similar to previous</a:t>
            </a:r>
          </a:p>
          <a:p>
            <a:pPr lvl="1">
              <a:lnSpc>
                <a:spcPct val="90000"/>
              </a:lnSpc>
            </a:pPr>
            <a:r>
              <a:rPr lang="en-US"/>
              <a:t>Share your password</a:t>
            </a:r>
          </a:p>
        </p:txBody>
      </p:sp>
      <p:sp>
        <p:nvSpPr>
          <p:cNvPr id="26628" name="Rectangle 4"/>
          <p:cNvSpPr>
            <a:spLocks noGrp="1" noChangeArrowheads="1"/>
          </p:cNvSpPr>
          <p:nvPr>
            <p:ph type="body" sz="half" idx="4294967295"/>
          </p:nvPr>
        </p:nvSpPr>
        <p:spPr>
          <a:xfrm>
            <a:off x="5372100" y="1600200"/>
            <a:ext cx="3467100" cy="4495800"/>
          </a:xfrm>
          <a:prstGeom prst="rect">
            <a:avLst/>
          </a:prstGeom>
        </p:spPr>
        <p:txBody>
          <a:bodyPr>
            <a:normAutofit lnSpcReduction="10000"/>
          </a:bodyPr>
          <a:lstStyle/>
          <a:p>
            <a:pPr>
              <a:lnSpc>
                <a:spcPct val="90000"/>
              </a:lnSpc>
              <a:buFont typeface="Wingdings" pitchFamily="2" charset="2"/>
              <a:buNone/>
            </a:pPr>
            <a:r>
              <a:rPr lang="en-US"/>
              <a:t>Do</a:t>
            </a:r>
          </a:p>
          <a:p>
            <a:pPr lvl="1">
              <a:lnSpc>
                <a:spcPct val="90000"/>
              </a:lnSpc>
            </a:pPr>
            <a:r>
              <a:rPr lang="en-US"/>
              <a:t>Pick a combination of letters and at least one number</a:t>
            </a:r>
          </a:p>
          <a:p>
            <a:pPr lvl="1">
              <a:lnSpc>
                <a:spcPct val="90000"/>
              </a:lnSpc>
            </a:pPr>
            <a:r>
              <a:rPr lang="en-US"/>
              <a:t>Pick a word that you can remember</a:t>
            </a:r>
          </a:p>
          <a:p>
            <a:pPr lvl="1">
              <a:lnSpc>
                <a:spcPct val="90000"/>
              </a:lnSpc>
            </a:pPr>
            <a:r>
              <a:rPr lang="en-US"/>
              <a:t>Change your password often</a:t>
            </a:r>
          </a:p>
        </p:txBody>
      </p:sp>
    </p:spTree>
    <p:extLst>
      <p:ext uri="{BB962C8B-B14F-4D97-AF65-F5344CB8AC3E}">
        <p14:creationId xmlns:p14="http://schemas.microsoft.com/office/powerpoint/2010/main" val="3588238858"/>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Technical Safeguard Practices</a:t>
            </a:r>
          </a:p>
        </p:txBody>
      </p:sp>
      <p:sp>
        <p:nvSpPr>
          <p:cNvPr id="28675" name="Rectangle 3"/>
          <p:cNvSpPr>
            <a:spLocks noGrp="1" noChangeArrowheads="1"/>
          </p:cNvSpPr>
          <p:nvPr>
            <p:ph type="body" idx="1"/>
          </p:nvPr>
        </p:nvSpPr>
        <p:spPr/>
        <p:txBody>
          <a:bodyPr>
            <a:normAutofit/>
          </a:bodyPr>
          <a:lstStyle/>
          <a:p>
            <a:r>
              <a:rPr lang="en-US" sz="4000" dirty="0"/>
              <a:t>Audit </a:t>
            </a:r>
            <a:r>
              <a:rPr lang="en-US" sz="4000" dirty="0" smtClean="0"/>
              <a:t>Trail Uses</a:t>
            </a:r>
          </a:p>
          <a:p>
            <a:pPr lvl="1"/>
            <a:r>
              <a:rPr lang="en-US" sz="3600" dirty="0"/>
              <a:t>Individual </a:t>
            </a:r>
            <a:r>
              <a:rPr lang="en-US" sz="3600" dirty="0" smtClean="0"/>
              <a:t>accountability </a:t>
            </a:r>
          </a:p>
          <a:p>
            <a:pPr lvl="1"/>
            <a:r>
              <a:rPr lang="en-US" sz="3600" dirty="0" smtClean="0"/>
              <a:t>Reconstructing </a:t>
            </a:r>
            <a:r>
              <a:rPr lang="en-US" sz="3600" dirty="0"/>
              <a:t>electronic </a:t>
            </a:r>
            <a:r>
              <a:rPr lang="en-US" sz="3600" dirty="0" smtClean="0"/>
              <a:t>events </a:t>
            </a:r>
          </a:p>
          <a:p>
            <a:pPr lvl="1"/>
            <a:r>
              <a:rPr lang="en-US" sz="3600" dirty="0" smtClean="0"/>
              <a:t>Problem monitoring </a:t>
            </a:r>
          </a:p>
          <a:p>
            <a:pPr lvl="1"/>
            <a:r>
              <a:rPr lang="en-US" sz="3600" dirty="0" smtClean="0"/>
              <a:t>Intrusion detection</a:t>
            </a:r>
          </a:p>
          <a:p>
            <a:endParaRPr lang="en-US" sz="4000" dirty="0"/>
          </a:p>
        </p:txBody>
      </p:sp>
    </p:spTree>
    <p:extLst>
      <p:ext uri="{BB962C8B-B14F-4D97-AF65-F5344CB8AC3E}">
        <p14:creationId xmlns:p14="http://schemas.microsoft.com/office/powerpoint/2010/main" val="332324436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Technical Safeguard Practices</a:t>
            </a:r>
          </a:p>
        </p:txBody>
      </p:sp>
      <p:sp>
        <p:nvSpPr>
          <p:cNvPr id="28675" name="Rectangle 3"/>
          <p:cNvSpPr>
            <a:spLocks noGrp="1" noChangeArrowheads="1"/>
          </p:cNvSpPr>
          <p:nvPr>
            <p:ph type="body" idx="1"/>
          </p:nvPr>
        </p:nvSpPr>
        <p:spPr/>
        <p:txBody>
          <a:bodyPr>
            <a:normAutofit/>
          </a:bodyPr>
          <a:lstStyle/>
          <a:p>
            <a:r>
              <a:rPr lang="en-US" sz="4000" dirty="0" smtClean="0"/>
              <a:t>Data Encryption</a:t>
            </a:r>
          </a:p>
          <a:p>
            <a:pPr lvl="1"/>
            <a:endParaRPr lang="en-US" sz="36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99934"/>
            <a:ext cx="5921705" cy="3338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347214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Encryption Example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752600"/>
            <a:ext cx="6399048" cy="32297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7649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Technical Safeguard Practices</a:t>
            </a:r>
          </a:p>
        </p:txBody>
      </p:sp>
      <p:sp>
        <p:nvSpPr>
          <p:cNvPr id="28675" name="Rectangle 3"/>
          <p:cNvSpPr>
            <a:spLocks noGrp="1" noChangeArrowheads="1"/>
          </p:cNvSpPr>
          <p:nvPr>
            <p:ph type="body" idx="1"/>
          </p:nvPr>
        </p:nvSpPr>
        <p:spPr/>
        <p:txBody>
          <a:bodyPr>
            <a:normAutofit/>
          </a:bodyPr>
          <a:lstStyle/>
          <a:p>
            <a:r>
              <a:rPr lang="en-US" sz="4000" dirty="0" smtClean="0"/>
              <a:t>Common Data Encryption Protocols</a:t>
            </a:r>
          </a:p>
          <a:p>
            <a:pPr lvl="1"/>
            <a:r>
              <a:rPr lang="en-US" sz="3600" dirty="0" smtClean="0"/>
              <a:t>Public Key Infrastructure</a:t>
            </a:r>
          </a:p>
          <a:p>
            <a:pPr lvl="1"/>
            <a:r>
              <a:rPr lang="en-US" sz="3600" dirty="0" smtClean="0"/>
              <a:t>Wired Equivalent Privacy (WEP)</a:t>
            </a:r>
          </a:p>
          <a:p>
            <a:pPr lvl="1"/>
            <a:r>
              <a:rPr lang="en-US" sz="3600" dirty="0" err="1" smtClean="0"/>
              <a:t>WiFi</a:t>
            </a:r>
            <a:r>
              <a:rPr lang="en-US" sz="3600" dirty="0" smtClean="0"/>
              <a:t> Protected Access (WPA)</a:t>
            </a:r>
          </a:p>
          <a:p>
            <a:pPr lvl="1"/>
            <a:endParaRPr lang="en-US" sz="3600" dirty="0"/>
          </a:p>
        </p:txBody>
      </p:sp>
    </p:spTree>
    <p:extLst>
      <p:ext uri="{BB962C8B-B14F-4D97-AF65-F5344CB8AC3E}">
        <p14:creationId xmlns:p14="http://schemas.microsoft.com/office/powerpoint/2010/main" val="288427517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Technical Safeguard Practices</a:t>
            </a:r>
          </a:p>
        </p:txBody>
      </p:sp>
      <p:sp>
        <p:nvSpPr>
          <p:cNvPr id="28675" name="Rectangle 3"/>
          <p:cNvSpPr>
            <a:spLocks noGrp="1" noChangeArrowheads="1"/>
          </p:cNvSpPr>
          <p:nvPr>
            <p:ph type="body" idx="1"/>
          </p:nvPr>
        </p:nvSpPr>
        <p:spPr/>
        <p:txBody>
          <a:bodyPr>
            <a:normAutofit fontScale="92500"/>
          </a:bodyPr>
          <a:lstStyle/>
          <a:p>
            <a:r>
              <a:rPr lang="en-US" sz="4000" dirty="0" smtClean="0"/>
              <a:t>Firewalls</a:t>
            </a:r>
          </a:p>
          <a:p>
            <a:pPr lvl="1"/>
            <a:r>
              <a:rPr lang="en-US" sz="3600" dirty="0" smtClean="0">
                <a:solidFill>
                  <a:srgbClr val="FF0000"/>
                </a:solidFill>
              </a:rPr>
              <a:t>Packet Filter—Network Level: </a:t>
            </a:r>
            <a:r>
              <a:rPr lang="en-US" sz="3600" dirty="0"/>
              <a:t>router that has been programmed to filter out some types of data and to allow other types to pass through</a:t>
            </a:r>
            <a:endParaRPr lang="en-US" sz="3600" dirty="0" smtClean="0"/>
          </a:p>
          <a:p>
            <a:pPr lvl="1"/>
            <a:r>
              <a:rPr lang="en-US" sz="3600" dirty="0" smtClean="0">
                <a:solidFill>
                  <a:srgbClr val="FF0000"/>
                </a:solidFill>
              </a:rPr>
              <a:t>Proxy Server– Application Level: </a:t>
            </a:r>
            <a:r>
              <a:rPr lang="en-US" sz="3600" dirty="0"/>
              <a:t>software that runs on a computer that acts as the gatekeeper to an organization’s network</a:t>
            </a:r>
            <a:endParaRPr lang="en-US" sz="3600" dirty="0">
              <a:solidFill>
                <a:srgbClr val="FF0000"/>
              </a:solidFill>
            </a:endParaRPr>
          </a:p>
        </p:txBody>
      </p:sp>
    </p:spTree>
    <p:extLst>
      <p:ext uri="{BB962C8B-B14F-4D97-AF65-F5344CB8AC3E}">
        <p14:creationId xmlns:p14="http://schemas.microsoft.com/office/powerpoint/2010/main" val="122080059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Technical Safeguard Practices</a:t>
            </a:r>
          </a:p>
        </p:txBody>
      </p:sp>
      <p:sp>
        <p:nvSpPr>
          <p:cNvPr id="28675" name="Rectangle 3"/>
          <p:cNvSpPr>
            <a:spLocks noGrp="1" noChangeArrowheads="1"/>
          </p:cNvSpPr>
          <p:nvPr>
            <p:ph type="body" idx="1"/>
          </p:nvPr>
        </p:nvSpPr>
        <p:spPr/>
        <p:txBody>
          <a:bodyPr>
            <a:normAutofit fontScale="92500" lnSpcReduction="20000"/>
          </a:bodyPr>
          <a:lstStyle/>
          <a:p>
            <a:r>
              <a:rPr lang="en-US" sz="4000" dirty="0" smtClean="0"/>
              <a:t>Virus Checking: Common Viruses</a:t>
            </a:r>
          </a:p>
          <a:p>
            <a:pPr lvl="1"/>
            <a:r>
              <a:rPr lang="en-US" sz="3600" dirty="0" smtClean="0"/>
              <a:t>Trojan Horse</a:t>
            </a:r>
          </a:p>
          <a:p>
            <a:pPr lvl="1"/>
            <a:r>
              <a:rPr lang="en-US" sz="3600" dirty="0" smtClean="0"/>
              <a:t>Botnet</a:t>
            </a:r>
            <a:endParaRPr lang="en-US" sz="3600" dirty="0"/>
          </a:p>
          <a:p>
            <a:pPr lvl="1"/>
            <a:r>
              <a:rPr lang="en-US" sz="3600" dirty="0" smtClean="0"/>
              <a:t>Macro</a:t>
            </a:r>
            <a:endParaRPr lang="en-US" sz="3600" dirty="0"/>
          </a:p>
          <a:p>
            <a:pPr lvl="1"/>
            <a:r>
              <a:rPr lang="en-US" sz="3600" dirty="0" smtClean="0"/>
              <a:t>Boot Sector Virus</a:t>
            </a:r>
            <a:endParaRPr lang="en-US" sz="3600" dirty="0"/>
          </a:p>
          <a:p>
            <a:pPr lvl="1"/>
            <a:r>
              <a:rPr lang="en-US" sz="3600" dirty="0" smtClean="0"/>
              <a:t>Polymorphic </a:t>
            </a:r>
            <a:r>
              <a:rPr lang="en-US" sz="3600" dirty="0"/>
              <a:t>virus </a:t>
            </a:r>
            <a:endParaRPr lang="en-US" sz="3600" dirty="0" smtClean="0"/>
          </a:p>
          <a:p>
            <a:pPr lvl="1"/>
            <a:r>
              <a:rPr lang="en-US" sz="3600" dirty="0"/>
              <a:t>F</a:t>
            </a:r>
            <a:r>
              <a:rPr lang="en-US" sz="3600" dirty="0" smtClean="0"/>
              <a:t>ile </a:t>
            </a:r>
            <a:r>
              <a:rPr lang="en-US" sz="3600" dirty="0"/>
              <a:t>infector virus </a:t>
            </a:r>
            <a:endParaRPr lang="en-US" sz="3600" dirty="0" smtClean="0"/>
          </a:p>
          <a:p>
            <a:pPr lvl="1"/>
            <a:r>
              <a:rPr lang="en-US" sz="3600" dirty="0" smtClean="0"/>
              <a:t>Worm </a:t>
            </a:r>
          </a:p>
          <a:p>
            <a:pPr marL="457200" lvl="1" indent="0">
              <a:buNone/>
            </a:pPr>
            <a:r>
              <a:rPr lang="en-US" sz="2100" dirty="0" smtClean="0"/>
              <a:t>(</a:t>
            </a:r>
            <a:r>
              <a:rPr lang="en-US" sz="2100" dirty="0"/>
              <a:t>White, 2011</a:t>
            </a:r>
            <a:r>
              <a:rPr lang="en-US" sz="2100" dirty="0" smtClean="0"/>
              <a:t>)</a:t>
            </a:r>
            <a:endParaRPr lang="en-US" sz="2100" dirty="0"/>
          </a:p>
          <a:p>
            <a:endParaRPr lang="en-US" sz="4000" dirty="0" smtClean="0"/>
          </a:p>
        </p:txBody>
      </p:sp>
    </p:spTree>
    <p:extLst>
      <p:ext uri="{BB962C8B-B14F-4D97-AF65-F5344CB8AC3E}">
        <p14:creationId xmlns:p14="http://schemas.microsoft.com/office/powerpoint/2010/main" val="31997901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Wireless Security</a:t>
            </a:r>
          </a:p>
        </p:txBody>
      </p:sp>
      <p:sp>
        <p:nvSpPr>
          <p:cNvPr id="29699" name="Rectangle 3"/>
          <p:cNvSpPr>
            <a:spLocks noGrp="1" noChangeArrowheads="1"/>
          </p:cNvSpPr>
          <p:nvPr>
            <p:ph type="body" idx="1"/>
          </p:nvPr>
        </p:nvSpPr>
        <p:spPr/>
        <p:txBody>
          <a:bodyPr>
            <a:normAutofit/>
          </a:bodyPr>
          <a:lstStyle/>
          <a:p>
            <a:pPr marL="274320"/>
            <a:r>
              <a:rPr lang="en-US" sz="3600" dirty="0"/>
              <a:t>Same problems with security</a:t>
            </a:r>
          </a:p>
          <a:p>
            <a:pPr marL="274320"/>
            <a:r>
              <a:rPr lang="en-US" sz="3600" dirty="0"/>
              <a:t>Plus—difficult to limit the transmission of media to just the areas under your control</a:t>
            </a:r>
          </a:p>
          <a:p>
            <a:pPr marL="274320"/>
            <a:r>
              <a:rPr lang="en-US" sz="3600" dirty="0"/>
              <a:t>Need clear policies &amp; appropriate sanctions</a:t>
            </a:r>
          </a:p>
          <a:p>
            <a:pPr marL="274320"/>
            <a:r>
              <a:rPr lang="en-US" sz="3600" dirty="0"/>
              <a:t>Assign responsibility for hardware</a:t>
            </a:r>
          </a:p>
        </p:txBody>
      </p:sp>
    </p:spTree>
    <p:extLst>
      <p:ext uri="{BB962C8B-B14F-4D97-AF65-F5344CB8AC3E}">
        <p14:creationId xmlns:p14="http://schemas.microsoft.com/office/powerpoint/2010/main" val="695742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Wireless </a:t>
            </a:r>
            <a:r>
              <a:rPr lang="en-US" dirty="0" smtClean="0"/>
              <a:t>Security Guidelines</a:t>
            </a:r>
            <a:endParaRPr lang="en-US" dirty="0"/>
          </a:p>
        </p:txBody>
      </p:sp>
      <p:sp>
        <p:nvSpPr>
          <p:cNvPr id="29699" name="Rectangle 3"/>
          <p:cNvSpPr>
            <a:spLocks noGrp="1" noChangeArrowheads="1"/>
          </p:cNvSpPr>
          <p:nvPr>
            <p:ph type="body" idx="1"/>
          </p:nvPr>
        </p:nvSpPr>
        <p:spPr/>
        <p:txBody>
          <a:bodyPr>
            <a:normAutofit fontScale="92500" lnSpcReduction="20000"/>
          </a:bodyPr>
          <a:lstStyle/>
          <a:p>
            <a:pPr marL="274320"/>
            <a:r>
              <a:rPr lang="en-US" sz="3600" dirty="0" smtClean="0"/>
              <a:t>NIST Guidelines for WLAN security</a:t>
            </a:r>
          </a:p>
          <a:p>
            <a:pPr marL="674370" lvl="1"/>
            <a:r>
              <a:rPr lang="en-US" dirty="0" smtClean="0"/>
              <a:t>Create standardized security configurations for common WLAN components</a:t>
            </a:r>
          </a:p>
          <a:p>
            <a:pPr marL="674370" lvl="1"/>
            <a:r>
              <a:rPr lang="en-US" dirty="0" smtClean="0"/>
              <a:t>Consider how the WLAN may affect the security of other networks</a:t>
            </a:r>
          </a:p>
          <a:p>
            <a:pPr marL="674370" lvl="1"/>
            <a:r>
              <a:rPr lang="en-US" dirty="0" smtClean="0"/>
              <a:t>Establish clear policies regarding dual connections</a:t>
            </a:r>
          </a:p>
          <a:p>
            <a:pPr marL="674370" lvl="1"/>
            <a:r>
              <a:rPr lang="en-US" dirty="0" smtClean="0"/>
              <a:t>Ensure WLAN client devices and APs are configured and compliant with the organization policies</a:t>
            </a:r>
          </a:p>
          <a:p>
            <a:pPr marL="674370" lvl="1"/>
            <a:r>
              <a:rPr lang="en-US" dirty="0"/>
              <a:t>Perform attack monitoring and vulnerability monitoring </a:t>
            </a:r>
            <a:endParaRPr lang="en-US" dirty="0" smtClean="0"/>
          </a:p>
          <a:p>
            <a:pPr marL="674370" lvl="1"/>
            <a:r>
              <a:rPr lang="en-US" dirty="0"/>
              <a:t>Conduct regular periodic technical security assessments </a:t>
            </a:r>
            <a:endParaRPr lang="en-US" dirty="0" smtClean="0"/>
          </a:p>
          <a:p>
            <a:pPr marL="674370" lvl="1"/>
            <a:endParaRPr lang="en-US" dirty="0"/>
          </a:p>
        </p:txBody>
      </p:sp>
    </p:spTree>
    <p:extLst>
      <p:ext uri="{BB962C8B-B14F-4D97-AF65-F5344CB8AC3E}">
        <p14:creationId xmlns:p14="http://schemas.microsoft.com/office/powerpoint/2010/main" val="113297450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Security Program</a:t>
            </a:r>
          </a:p>
        </p:txBody>
      </p:sp>
      <p:sp>
        <p:nvSpPr>
          <p:cNvPr id="8195" name="Rectangle 3"/>
          <p:cNvSpPr>
            <a:spLocks noGrp="1" noChangeArrowheads="1"/>
          </p:cNvSpPr>
          <p:nvPr>
            <p:ph type="body" idx="1"/>
          </p:nvPr>
        </p:nvSpPr>
        <p:spPr/>
        <p:txBody>
          <a:bodyPr>
            <a:normAutofit/>
          </a:bodyPr>
          <a:lstStyle/>
          <a:p>
            <a:pPr marL="274320">
              <a:lnSpc>
                <a:spcPct val="90000"/>
              </a:lnSpc>
            </a:pPr>
            <a:r>
              <a:rPr lang="en-US" sz="3200"/>
              <a:t>Identifying potential threats</a:t>
            </a:r>
          </a:p>
          <a:p>
            <a:pPr marL="274320">
              <a:lnSpc>
                <a:spcPct val="90000"/>
              </a:lnSpc>
            </a:pPr>
            <a:r>
              <a:rPr lang="en-US" sz="3200"/>
              <a:t>Implementing processes to remove or mitigate threats</a:t>
            </a:r>
          </a:p>
          <a:p>
            <a:pPr marL="274320">
              <a:lnSpc>
                <a:spcPct val="90000"/>
              </a:lnSpc>
            </a:pPr>
            <a:r>
              <a:rPr lang="en-US" sz="3200"/>
              <a:t>Protects not only patient-specific information but also IT assets</a:t>
            </a:r>
          </a:p>
          <a:p>
            <a:pPr marL="274320">
              <a:lnSpc>
                <a:spcPct val="90000"/>
              </a:lnSpc>
            </a:pPr>
            <a:r>
              <a:rPr lang="en-US" sz="3200"/>
              <a:t>Balance need for security with cost of security</a:t>
            </a:r>
          </a:p>
          <a:p>
            <a:pPr marL="274320">
              <a:lnSpc>
                <a:spcPct val="90000"/>
              </a:lnSpc>
            </a:pPr>
            <a:r>
              <a:rPr lang="en-US" sz="3200"/>
              <a:t>Balance need for information access with security</a:t>
            </a:r>
          </a:p>
        </p:txBody>
      </p:sp>
    </p:spTree>
    <p:extLst>
      <p:ext uri="{BB962C8B-B14F-4D97-AF65-F5344CB8AC3E}">
        <p14:creationId xmlns:p14="http://schemas.microsoft.com/office/powerpoint/2010/main" val="3802393974"/>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t>Wireless </a:t>
            </a:r>
            <a:r>
              <a:rPr lang="en-US" dirty="0" smtClean="0"/>
              <a:t>Security Guidelines</a:t>
            </a:r>
            <a:endParaRPr lang="en-US" dirty="0"/>
          </a:p>
        </p:txBody>
      </p:sp>
      <p:sp>
        <p:nvSpPr>
          <p:cNvPr id="29699" name="Rectangle 3"/>
          <p:cNvSpPr>
            <a:spLocks noGrp="1" noChangeArrowheads="1"/>
          </p:cNvSpPr>
          <p:nvPr>
            <p:ph type="body" idx="1"/>
          </p:nvPr>
        </p:nvSpPr>
        <p:spPr/>
        <p:txBody>
          <a:bodyPr>
            <a:normAutofit fontScale="85000" lnSpcReduction="10000"/>
          </a:bodyPr>
          <a:lstStyle/>
          <a:p>
            <a:pPr marL="274320"/>
            <a:r>
              <a:rPr lang="en-US" sz="3600" dirty="0" smtClean="0"/>
              <a:t>NIST Recommendations for WLAN monitoring</a:t>
            </a:r>
          </a:p>
          <a:p>
            <a:pPr lvl="1"/>
            <a:r>
              <a:rPr lang="en-US" dirty="0"/>
              <a:t>Unauthorized WLAN devices</a:t>
            </a:r>
          </a:p>
          <a:p>
            <a:pPr lvl="1"/>
            <a:r>
              <a:rPr lang="en-US" dirty="0"/>
              <a:t>WLAN devices that are misconfigured or using weak protocols</a:t>
            </a:r>
          </a:p>
          <a:p>
            <a:pPr lvl="1"/>
            <a:r>
              <a:rPr lang="en-US" dirty="0"/>
              <a:t>Unusual WLAN patterns, such as high numbers of client devices using a particular AP or many failed attempts to join the WLAN</a:t>
            </a:r>
          </a:p>
          <a:p>
            <a:pPr lvl="1"/>
            <a:r>
              <a:rPr lang="en-US" dirty="0"/>
              <a:t>Use of active WLAN scanners</a:t>
            </a:r>
          </a:p>
          <a:p>
            <a:pPr lvl="1"/>
            <a:r>
              <a:rPr lang="en-US" dirty="0"/>
              <a:t>Denial of service attacks and other network interference</a:t>
            </a:r>
          </a:p>
          <a:p>
            <a:pPr lvl="1"/>
            <a:r>
              <a:rPr lang="en-US" dirty="0"/>
              <a:t>Impersonation, such as when a device is attempting to “spoof” the identity of another device</a:t>
            </a:r>
          </a:p>
        </p:txBody>
      </p:sp>
    </p:spTree>
    <p:extLst>
      <p:ext uri="{BB962C8B-B14F-4D97-AF65-F5344CB8AC3E}">
        <p14:creationId xmlns:p14="http://schemas.microsoft.com/office/powerpoint/2010/main" val="7613542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Remote Access Security</a:t>
            </a:r>
            <a:endParaRPr lang="en-US" dirty="0"/>
          </a:p>
        </p:txBody>
      </p:sp>
      <p:sp>
        <p:nvSpPr>
          <p:cNvPr id="3" name="Content Placeholder 2"/>
          <p:cNvSpPr>
            <a:spLocks noGrp="1"/>
          </p:cNvSpPr>
          <p:nvPr>
            <p:ph idx="1"/>
          </p:nvPr>
        </p:nvSpPr>
        <p:spPr/>
        <p:txBody>
          <a:bodyPr>
            <a:normAutofit/>
          </a:bodyPr>
          <a:lstStyle/>
          <a:p>
            <a:pPr marL="274320"/>
            <a:r>
              <a:rPr lang="en-US" sz="4000" dirty="0" smtClean="0"/>
              <a:t>Remote Access creates additional security issues. </a:t>
            </a:r>
          </a:p>
          <a:p>
            <a:pPr marL="274320"/>
            <a:r>
              <a:rPr lang="en-US" sz="4000" dirty="0" smtClean="0"/>
              <a:t>CMS issued HIPAA security guidance for remote access in 2006.</a:t>
            </a:r>
            <a:endParaRPr lang="en-US" sz="4000" dirty="0"/>
          </a:p>
        </p:txBody>
      </p:sp>
    </p:spTree>
    <p:extLst>
      <p:ext uri="{BB962C8B-B14F-4D97-AF65-F5344CB8AC3E}">
        <p14:creationId xmlns:p14="http://schemas.microsoft.com/office/powerpoint/2010/main" val="2470683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CMS Recommendations– Remote Access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3972720"/>
              </p:ext>
            </p:extLst>
          </p:nvPr>
        </p:nvGraphicFramePr>
        <p:xfrm>
          <a:off x="304800" y="1447800"/>
          <a:ext cx="8534400" cy="4707096"/>
        </p:xfrm>
        <a:graphic>
          <a:graphicData uri="http://schemas.openxmlformats.org/drawingml/2006/table">
            <a:tbl>
              <a:tblPr>
                <a:tableStyleId>{5C22544A-7EE6-4342-B048-85BDC9FD1C3A}</a:tableStyleId>
              </a:tblPr>
              <a:tblGrid>
                <a:gridCol w="4297924"/>
                <a:gridCol w="4236476"/>
              </a:tblGrid>
              <a:tr h="162860">
                <a:tc>
                  <a:txBody>
                    <a:bodyPr/>
                    <a:lstStyle/>
                    <a:p>
                      <a:pPr marL="0" marR="0">
                        <a:lnSpc>
                          <a:spcPct val="115000"/>
                        </a:lnSpc>
                        <a:spcBef>
                          <a:spcPts val="0"/>
                        </a:spcBef>
                        <a:spcAft>
                          <a:spcPts val="0"/>
                        </a:spcAft>
                      </a:pPr>
                      <a:r>
                        <a:rPr lang="en-US" sz="1050" b="1" dirty="0">
                          <a:solidFill>
                            <a:srgbClr val="FF0000"/>
                          </a:solidFill>
                          <a:effectLst/>
                        </a:rPr>
                        <a:t>Risks</a:t>
                      </a:r>
                      <a:endParaRPr lang="en-US" sz="1050" b="1" dirty="0">
                        <a:solidFill>
                          <a:srgbClr val="FF0000"/>
                        </a:solidFill>
                        <a:effectLst/>
                        <a:latin typeface="Arial"/>
                        <a:ea typeface="Times New Roman"/>
                        <a:cs typeface="Times New Roman"/>
                      </a:endParaRPr>
                    </a:p>
                  </a:txBody>
                  <a:tcPr marL="57934" marR="57934" marT="0" marB="0" anchor="ctr"/>
                </a:tc>
                <a:tc>
                  <a:txBody>
                    <a:bodyPr/>
                    <a:lstStyle/>
                    <a:p>
                      <a:pPr marL="0" marR="0">
                        <a:lnSpc>
                          <a:spcPct val="115000"/>
                        </a:lnSpc>
                        <a:spcBef>
                          <a:spcPts val="0"/>
                        </a:spcBef>
                        <a:spcAft>
                          <a:spcPts val="0"/>
                        </a:spcAft>
                      </a:pPr>
                      <a:r>
                        <a:rPr lang="en-US" sz="1050" b="1" dirty="0">
                          <a:solidFill>
                            <a:srgbClr val="FF0000"/>
                          </a:solidFill>
                          <a:effectLst/>
                        </a:rPr>
                        <a:t>Possible Risk Management Strategies</a:t>
                      </a:r>
                      <a:endParaRPr lang="en-US" sz="1050" b="1" dirty="0">
                        <a:solidFill>
                          <a:srgbClr val="FF0000"/>
                        </a:solidFill>
                        <a:effectLst/>
                        <a:latin typeface="Arial"/>
                        <a:ea typeface="Times New Roman"/>
                        <a:cs typeface="Times New Roman"/>
                      </a:endParaRPr>
                    </a:p>
                  </a:txBody>
                  <a:tcPr marL="57934" marR="57934" marT="0" marB="0" anchor="ctr"/>
                </a:tc>
              </a:tr>
              <a:tr h="1660786">
                <a:tc>
                  <a:txBody>
                    <a:bodyPr/>
                    <a:lstStyle/>
                    <a:p>
                      <a:pPr marL="0" marR="0">
                        <a:lnSpc>
                          <a:spcPct val="115000"/>
                        </a:lnSpc>
                        <a:spcBef>
                          <a:spcPts val="0"/>
                        </a:spcBef>
                        <a:spcAft>
                          <a:spcPts val="300"/>
                        </a:spcAft>
                      </a:pPr>
                      <a:r>
                        <a:rPr lang="en-US" sz="1050" dirty="0">
                          <a:effectLst/>
                        </a:rPr>
                        <a:t>Log-on or password information is lost or stolen, resulting in potential unauthorized or improper access to or inappropriate viewing or modification of </a:t>
                      </a:r>
                      <a:r>
                        <a:rPr lang="en-US" sz="1050" dirty="0" err="1">
                          <a:effectLst/>
                        </a:rPr>
                        <a:t>ePHI</a:t>
                      </a:r>
                      <a:endParaRPr lang="en-US" sz="1050" dirty="0">
                        <a:effectLst/>
                        <a:latin typeface="Arial"/>
                        <a:ea typeface="Times New Roman"/>
                        <a:cs typeface="Times New Roman"/>
                      </a:endParaRPr>
                    </a:p>
                  </a:txBody>
                  <a:tcPr marL="57934" marR="57934" marT="0" marB="0"/>
                </a:tc>
                <a:tc>
                  <a:txBody>
                    <a:bodyPr/>
                    <a:lstStyle/>
                    <a:p>
                      <a:pPr marL="0" marR="0">
                        <a:lnSpc>
                          <a:spcPct val="115000"/>
                        </a:lnSpc>
                        <a:spcBef>
                          <a:spcPts val="0"/>
                        </a:spcBef>
                        <a:spcAft>
                          <a:spcPts val="300"/>
                        </a:spcAft>
                      </a:pPr>
                      <a:r>
                        <a:rPr lang="en-US" sz="1050" dirty="0">
                          <a:effectLst/>
                        </a:rPr>
                        <a:t>Implement two-factor authentication for granting remote access to systems that contain </a:t>
                      </a:r>
                      <a:r>
                        <a:rPr lang="en-US" sz="1050" dirty="0" err="1">
                          <a:effectLst/>
                        </a:rPr>
                        <a:t>ePHI</a:t>
                      </a:r>
                      <a:r>
                        <a:rPr lang="en-US" sz="1050" dirty="0">
                          <a:effectLst/>
                        </a:rPr>
                        <a:t>. This process requires factors beyond general usernames and passwords to gain access to systems (such as requiring users to answer a security question such as “favorite pet’s name”).</a:t>
                      </a:r>
                    </a:p>
                    <a:p>
                      <a:pPr marL="0" marR="0">
                        <a:lnSpc>
                          <a:spcPct val="115000"/>
                        </a:lnSpc>
                        <a:spcBef>
                          <a:spcPts val="0"/>
                        </a:spcBef>
                        <a:spcAft>
                          <a:spcPts val="300"/>
                        </a:spcAft>
                      </a:pPr>
                      <a:r>
                        <a:rPr lang="en-US" sz="1050" dirty="0">
                          <a:effectLst/>
                        </a:rPr>
                        <a:t>Implement a technical process for creating unique usernames and performing authentication when granting remote access to a workforce member. This may be done using Remote Authentication Dial-In User Service (RADIUS) or other similar tools.</a:t>
                      </a:r>
                      <a:endParaRPr lang="en-US" sz="1050" dirty="0">
                        <a:effectLst/>
                        <a:latin typeface="Arial"/>
                        <a:ea typeface="Times New Roman"/>
                        <a:cs typeface="Times New Roman"/>
                      </a:endParaRPr>
                    </a:p>
                  </a:txBody>
                  <a:tcPr marL="57934" marR="57934" marT="0" marB="0"/>
                </a:tc>
              </a:tr>
              <a:tr h="1204391">
                <a:tc>
                  <a:txBody>
                    <a:bodyPr/>
                    <a:lstStyle/>
                    <a:p>
                      <a:pPr marL="0" marR="0">
                        <a:lnSpc>
                          <a:spcPct val="115000"/>
                        </a:lnSpc>
                        <a:spcBef>
                          <a:spcPts val="0"/>
                        </a:spcBef>
                        <a:spcAft>
                          <a:spcPts val="300"/>
                        </a:spcAft>
                      </a:pPr>
                      <a:r>
                        <a:rPr lang="en-US" sz="1050" dirty="0">
                          <a:effectLst/>
                        </a:rPr>
                        <a:t>Employees access </a:t>
                      </a:r>
                      <a:r>
                        <a:rPr lang="en-US" sz="1050" dirty="0" err="1">
                          <a:effectLst/>
                        </a:rPr>
                        <a:t>ePHI</a:t>
                      </a:r>
                      <a:r>
                        <a:rPr lang="en-US" sz="1050" dirty="0">
                          <a:effectLst/>
                        </a:rPr>
                        <a:t> when not authorized to do so while working offsite</a:t>
                      </a:r>
                      <a:endParaRPr lang="en-US" sz="1050" dirty="0">
                        <a:effectLst/>
                        <a:latin typeface="Arial"/>
                        <a:ea typeface="Times New Roman"/>
                        <a:cs typeface="Times New Roman"/>
                      </a:endParaRPr>
                    </a:p>
                  </a:txBody>
                  <a:tcPr marL="57934" marR="57934" marT="0" marB="0"/>
                </a:tc>
                <a:tc>
                  <a:txBody>
                    <a:bodyPr/>
                    <a:lstStyle/>
                    <a:p>
                      <a:pPr marL="0" marR="0">
                        <a:lnSpc>
                          <a:spcPct val="115000"/>
                        </a:lnSpc>
                        <a:spcBef>
                          <a:spcPts val="0"/>
                        </a:spcBef>
                        <a:spcAft>
                          <a:spcPts val="300"/>
                        </a:spcAft>
                      </a:pPr>
                      <a:r>
                        <a:rPr lang="en-US" sz="1050" dirty="0">
                          <a:effectLst/>
                        </a:rPr>
                        <a:t>Develop and employ proper clearance procedures and verify training of workforce members prior to granting remote access</a:t>
                      </a:r>
                    </a:p>
                    <a:p>
                      <a:pPr marL="0" marR="0">
                        <a:lnSpc>
                          <a:spcPct val="115000"/>
                        </a:lnSpc>
                        <a:spcBef>
                          <a:spcPts val="0"/>
                        </a:spcBef>
                        <a:spcAft>
                          <a:spcPts val="300"/>
                        </a:spcAft>
                      </a:pPr>
                      <a:r>
                        <a:rPr lang="en-US" sz="1050" dirty="0">
                          <a:effectLst/>
                        </a:rPr>
                        <a:t>Establish remote access roles specific to applications and business requirements. Different remote users may require different levels of access based on job function</a:t>
                      </a:r>
                    </a:p>
                    <a:p>
                      <a:pPr marL="0" marR="0">
                        <a:lnSpc>
                          <a:spcPct val="115000"/>
                        </a:lnSpc>
                        <a:spcBef>
                          <a:spcPts val="0"/>
                        </a:spcBef>
                        <a:spcAft>
                          <a:spcPts val="300"/>
                        </a:spcAft>
                      </a:pPr>
                      <a:r>
                        <a:rPr lang="en-US" sz="1050" dirty="0">
                          <a:effectLst/>
                        </a:rPr>
                        <a:t>Ensure that the issue of unauthorized access to </a:t>
                      </a:r>
                      <a:r>
                        <a:rPr lang="en-US" sz="1050" dirty="0" err="1">
                          <a:effectLst/>
                        </a:rPr>
                        <a:t>ePHI</a:t>
                      </a:r>
                      <a:r>
                        <a:rPr lang="en-US" sz="1050" dirty="0">
                          <a:effectLst/>
                        </a:rPr>
                        <a:t> is appropriately addressed in the required sanction policy</a:t>
                      </a:r>
                      <a:endParaRPr lang="en-US" sz="1050" dirty="0">
                        <a:effectLst/>
                        <a:latin typeface="Arial"/>
                        <a:ea typeface="Times New Roman"/>
                        <a:cs typeface="Times New Roman"/>
                      </a:endParaRPr>
                    </a:p>
                  </a:txBody>
                  <a:tcPr marL="57934" marR="57934" marT="0" marB="0"/>
                </a:tc>
              </a:tr>
              <a:tr h="651440">
                <a:tc>
                  <a:txBody>
                    <a:bodyPr/>
                    <a:lstStyle/>
                    <a:p>
                      <a:pPr marL="0" marR="0">
                        <a:lnSpc>
                          <a:spcPct val="115000"/>
                        </a:lnSpc>
                        <a:spcBef>
                          <a:spcPts val="0"/>
                        </a:spcBef>
                        <a:spcAft>
                          <a:spcPts val="300"/>
                        </a:spcAft>
                      </a:pPr>
                      <a:r>
                        <a:rPr lang="en-US" sz="1050">
                          <a:effectLst/>
                        </a:rPr>
                        <a:t>Home or other offsite workstations left unattended, risking improper access to ePHI</a:t>
                      </a:r>
                      <a:endParaRPr lang="en-US" sz="1050">
                        <a:effectLst/>
                        <a:latin typeface="Arial"/>
                        <a:ea typeface="Times New Roman"/>
                        <a:cs typeface="Times New Roman"/>
                      </a:endParaRPr>
                    </a:p>
                  </a:txBody>
                  <a:tcPr marL="57934" marR="57934" marT="0" marB="0"/>
                </a:tc>
                <a:tc>
                  <a:txBody>
                    <a:bodyPr/>
                    <a:lstStyle/>
                    <a:p>
                      <a:pPr marL="0" marR="0">
                        <a:lnSpc>
                          <a:spcPct val="115000"/>
                        </a:lnSpc>
                        <a:spcBef>
                          <a:spcPts val="0"/>
                        </a:spcBef>
                        <a:spcAft>
                          <a:spcPts val="300"/>
                        </a:spcAft>
                      </a:pPr>
                      <a:r>
                        <a:rPr lang="en-US" sz="1050" dirty="0">
                          <a:effectLst/>
                        </a:rPr>
                        <a:t>Establish appropriate procedures for session termination (time-out) on inactive portable or remote devices; covered entities can work with vendors to deliver systems or applications with appropriate defaults</a:t>
                      </a:r>
                      <a:endParaRPr lang="en-US" sz="1050" dirty="0">
                        <a:effectLst/>
                        <a:latin typeface="Arial"/>
                        <a:ea typeface="Times New Roman"/>
                        <a:cs typeface="Times New Roman"/>
                      </a:endParaRPr>
                    </a:p>
                  </a:txBody>
                  <a:tcPr marL="57934" marR="57934" marT="0" marB="0"/>
                </a:tc>
              </a:tr>
              <a:tr h="846486">
                <a:tc>
                  <a:txBody>
                    <a:bodyPr/>
                    <a:lstStyle/>
                    <a:p>
                      <a:pPr marL="0" marR="0">
                        <a:lnSpc>
                          <a:spcPct val="115000"/>
                        </a:lnSpc>
                        <a:spcBef>
                          <a:spcPts val="0"/>
                        </a:spcBef>
                        <a:spcAft>
                          <a:spcPts val="300"/>
                        </a:spcAft>
                      </a:pPr>
                      <a:r>
                        <a:rPr lang="en-US" sz="1050">
                          <a:effectLst/>
                        </a:rPr>
                        <a:t>Contamination of systems by a virus introduced from an infected external device used to gain remote access to systems that contain ePHI</a:t>
                      </a:r>
                      <a:endParaRPr lang="en-US" sz="1050">
                        <a:effectLst/>
                        <a:latin typeface="Arial"/>
                        <a:ea typeface="Times New Roman"/>
                        <a:cs typeface="Times New Roman"/>
                      </a:endParaRPr>
                    </a:p>
                  </a:txBody>
                  <a:tcPr marL="57934" marR="57934" marT="0" marB="0"/>
                </a:tc>
                <a:tc>
                  <a:txBody>
                    <a:bodyPr/>
                    <a:lstStyle/>
                    <a:p>
                      <a:pPr marL="0" marR="0">
                        <a:lnSpc>
                          <a:spcPct val="115000"/>
                        </a:lnSpc>
                        <a:spcBef>
                          <a:spcPts val="0"/>
                        </a:spcBef>
                        <a:spcAft>
                          <a:spcPts val="300"/>
                        </a:spcAft>
                      </a:pPr>
                      <a:r>
                        <a:rPr lang="en-US" sz="1050" dirty="0">
                          <a:effectLst/>
                        </a:rPr>
                        <a:t>Install personal firewall software on all laptops that store or access </a:t>
                      </a:r>
                      <a:r>
                        <a:rPr lang="en-US" sz="1050" dirty="0" err="1">
                          <a:effectLst/>
                        </a:rPr>
                        <a:t>ePHI</a:t>
                      </a:r>
                      <a:r>
                        <a:rPr lang="en-US" sz="1050" dirty="0">
                          <a:effectLst/>
                        </a:rPr>
                        <a:t> or connect to networks on which </a:t>
                      </a:r>
                      <a:r>
                        <a:rPr lang="en-US" sz="1050" dirty="0" err="1">
                          <a:effectLst/>
                        </a:rPr>
                        <a:t>ePHI</a:t>
                      </a:r>
                      <a:r>
                        <a:rPr lang="en-US" sz="1050" dirty="0">
                          <a:effectLst/>
                        </a:rPr>
                        <a:t> is accessible</a:t>
                      </a:r>
                    </a:p>
                    <a:p>
                      <a:pPr marL="0" marR="0">
                        <a:lnSpc>
                          <a:spcPct val="115000"/>
                        </a:lnSpc>
                        <a:spcBef>
                          <a:spcPts val="0"/>
                        </a:spcBef>
                        <a:spcAft>
                          <a:spcPts val="300"/>
                        </a:spcAft>
                      </a:pPr>
                      <a:r>
                        <a:rPr lang="en-US" sz="1050" dirty="0">
                          <a:effectLst/>
                        </a:rPr>
                        <a:t>Install, use, and regularly update virus-protection software on all portable or remote devices that access </a:t>
                      </a:r>
                      <a:r>
                        <a:rPr lang="en-US" sz="1050" dirty="0" err="1">
                          <a:effectLst/>
                        </a:rPr>
                        <a:t>ePHI</a:t>
                      </a:r>
                      <a:endParaRPr lang="en-US" sz="1050" dirty="0">
                        <a:effectLst/>
                        <a:latin typeface="Arial"/>
                        <a:ea typeface="Times New Roman"/>
                        <a:cs typeface="Times New Roman"/>
                      </a:endParaRPr>
                    </a:p>
                  </a:txBody>
                  <a:tcPr marL="57934" marR="57934" marT="0" marB="0"/>
                </a:tc>
              </a:tr>
            </a:tbl>
          </a:graphicData>
        </a:graphic>
      </p:graphicFrame>
    </p:spTree>
    <p:extLst>
      <p:ext uri="{BB962C8B-B14F-4D97-AF65-F5344CB8AC3E}">
        <p14:creationId xmlns:p14="http://schemas.microsoft.com/office/powerpoint/2010/main" val="12790988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200" dirty="0" smtClean="0"/>
              <a:t>CMS Recommendations—Portable Devices</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6842886"/>
              </p:ext>
            </p:extLst>
          </p:nvPr>
        </p:nvGraphicFramePr>
        <p:xfrm>
          <a:off x="381000" y="1066800"/>
          <a:ext cx="8458200" cy="5495544"/>
        </p:xfrm>
        <a:graphic>
          <a:graphicData uri="http://schemas.openxmlformats.org/drawingml/2006/table">
            <a:tbl>
              <a:tblPr>
                <a:tableStyleId>{5C22544A-7EE6-4342-B048-85BDC9FD1C3A}</a:tableStyleId>
              </a:tblPr>
              <a:tblGrid>
                <a:gridCol w="2336074"/>
                <a:gridCol w="6122126"/>
              </a:tblGrid>
              <a:tr h="145859">
                <a:tc>
                  <a:txBody>
                    <a:bodyPr/>
                    <a:lstStyle/>
                    <a:p>
                      <a:pPr marL="0" marR="0">
                        <a:lnSpc>
                          <a:spcPct val="115000"/>
                        </a:lnSpc>
                        <a:spcBef>
                          <a:spcPts val="0"/>
                        </a:spcBef>
                        <a:spcAft>
                          <a:spcPts val="0"/>
                        </a:spcAft>
                      </a:pPr>
                      <a:r>
                        <a:rPr lang="en-US" sz="1050" b="1" dirty="0">
                          <a:solidFill>
                            <a:srgbClr val="FF0000"/>
                          </a:solidFill>
                          <a:effectLst/>
                        </a:rPr>
                        <a:t>Risks</a:t>
                      </a:r>
                      <a:endParaRPr lang="en-US" sz="1050" b="1" dirty="0">
                        <a:solidFill>
                          <a:srgbClr val="FF0000"/>
                        </a:solidFill>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0"/>
                        </a:spcAft>
                      </a:pPr>
                      <a:r>
                        <a:rPr lang="en-US" sz="1050" b="1" dirty="0">
                          <a:solidFill>
                            <a:srgbClr val="FF0000"/>
                          </a:solidFill>
                          <a:effectLst/>
                        </a:rPr>
                        <a:t>Possible Risk Management Strategies</a:t>
                      </a:r>
                      <a:endParaRPr lang="en-US" sz="1050" b="1" dirty="0">
                        <a:solidFill>
                          <a:srgbClr val="FF0000"/>
                        </a:solidFill>
                        <a:effectLst/>
                        <a:latin typeface="Arial"/>
                        <a:ea typeface="Times New Roman"/>
                        <a:cs typeface="Times New Roman"/>
                      </a:endParaRPr>
                    </a:p>
                  </a:txBody>
                  <a:tcPr marL="33559" marR="33559" marT="0" marB="0"/>
                </a:tc>
              </a:tr>
              <a:tr h="2221526">
                <a:tc>
                  <a:txBody>
                    <a:bodyPr/>
                    <a:lstStyle/>
                    <a:p>
                      <a:pPr marL="0" marR="0">
                        <a:lnSpc>
                          <a:spcPct val="115000"/>
                        </a:lnSpc>
                        <a:spcBef>
                          <a:spcPts val="0"/>
                        </a:spcBef>
                        <a:spcAft>
                          <a:spcPts val="300"/>
                        </a:spcAft>
                      </a:pPr>
                      <a:r>
                        <a:rPr lang="en-US" sz="1050" dirty="0">
                          <a:effectLst/>
                        </a:rPr>
                        <a:t>Laptop or other portable device is lost or stolen, resulting in potential unauthorized or improper access to or modification of </a:t>
                      </a:r>
                      <a:r>
                        <a:rPr lang="en-US" sz="1050" dirty="0" err="1">
                          <a:effectLst/>
                        </a:rPr>
                        <a:t>ePHI</a:t>
                      </a:r>
                      <a:r>
                        <a:rPr lang="en-US" sz="1050" dirty="0">
                          <a:effectLst/>
                        </a:rPr>
                        <a:t> housed or accessible through the device</a:t>
                      </a:r>
                      <a:endParaRPr lang="en-US" sz="1050" dirty="0">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300"/>
                        </a:spcAft>
                      </a:pPr>
                      <a:r>
                        <a:rPr lang="en-US" sz="1050" dirty="0">
                          <a:effectLst/>
                        </a:rPr>
                        <a:t>Identify the types of hardware and electronic media that must be tracked, such as hard drives, magnetic tapes or disks, optical disks or digital memory cards, and security equipment, and develop inventory control systems</a:t>
                      </a:r>
                    </a:p>
                    <a:p>
                      <a:pPr marL="0" marR="0">
                        <a:lnSpc>
                          <a:spcPct val="115000"/>
                        </a:lnSpc>
                        <a:spcBef>
                          <a:spcPts val="0"/>
                        </a:spcBef>
                        <a:spcAft>
                          <a:spcPts val="300"/>
                        </a:spcAft>
                      </a:pPr>
                      <a:r>
                        <a:rPr lang="en-US" sz="1050" dirty="0">
                          <a:effectLst/>
                        </a:rPr>
                        <a:t>Implement process for maintaining a record of the movements of and person(s) responsible for or permitted to use hardware and electronic media containing </a:t>
                      </a:r>
                      <a:r>
                        <a:rPr lang="en-US" sz="1050" dirty="0" err="1">
                          <a:effectLst/>
                        </a:rPr>
                        <a:t>ePHI</a:t>
                      </a:r>
                      <a:endParaRPr lang="en-US" sz="1050" dirty="0">
                        <a:effectLst/>
                      </a:endParaRPr>
                    </a:p>
                    <a:p>
                      <a:pPr marL="0" marR="0">
                        <a:lnSpc>
                          <a:spcPct val="115000"/>
                        </a:lnSpc>
                        <a:spcBef>
                          <a:spcPts val="0"/>
                        </a:spcBef>
                        <a:spcAft>
                          <a:spcPts val="300"/>
                        </a:spcAft>
                      </a:pPr>
                      <a:r>
                        <a:rPr lang="en-US" sz="1050" dirty="0">
                          <a:effectLst/>
                        </a:rPr>
                        <a:t>Require use of lock-down or other locking mechanisms for unattended laptops</a:t>
                      </a:r>
                    </a:p>
                    <a:p>
                      <a:pPr marL="0" marR="0">
                        <a:lnSpc>
                          <a:spcPct val="115000"/>
                        </a:lnSpc>
                        <a:spcBef>
                          <a:spcPts val="0"/>
                        </a:spcBef>
                        <a:spcAft>
                          <a:spcPts val="300"/>
                        </a:spcAft>
                      </a:pPr>
                      <a:r>
                        <a:rPr lang="en-US" sz="1050" dirty="0">
                          <a:effectLst/>
                        </a:rPr>
                        <a:t>Password protect files</a:t>
                      </a:r>
                    </a:p>
                    <a:p>
                      <a:pPr marL="0" marR="0">
                        <a:lnSpc>
                          <a:spcPct val="115000"/>
                        </a:lnSpc>
                        <a:spcBef>
                          <a:spcPts val="0"/>
                        </a:spcBef>
                        <a:spcAft>
                          <a:spcPts val="300"/>
                        </a:spcAft>
                      </a:pPr>
                      <a:r>
                        <a:rPr lang="en-US" sz="1050" dirty="0">
                          <a:effectLst/>
                        </a:rPr>
                        <a:t>Password protect all portable or remote devices that store </a:t>
                      </a:r>
                      <a:r>
                        <a:rPr lang="en-US" sz="1050" dirty="0" err="1">
                          <a:effectLst/>
                        </a:rPr>
                        <a:t>ePHI</a:t>
                      </a:r>
                      <a:endParaRPr lang="en-US" sz="1050" dirty="0">
                        <a:effectLst/>
                      </a:endParaRPr>
                    </a:p>
                    <a:p>
                      <a:pPr marL="0" marR="0">
                        <a:lnSpc>
                          <a:spcPct val="115000"/>
                        </a:lnSpc>
                        <a:spcBef>
                          <a:spcPts val="0"/>
                        </a:spcBef>
                        <a:spcAft>
                          <a:spcPts val="300"/>
                        </a:spcAft>
                      </a:pPr>
                      <a:r>
                        <a:rPr lang="en-US" sz="1050" dirty="0">
                          <a:effectLst/>
                        </a:rPr>
                        <a:t>Require that all portable or remote devices that store </a:t>
                      </a:r>
                      <a:r>
                        <a:rPr lang="en-US" sz="1050" dirty="0" err="1">
                          <a:effectLst/>
                        </a:rPr>
                        <a:t>ePHI</a:t>
                      </a:r>
                      <a:r>
                        <a:rPr lang="en-US" sz="1050" dirty="0">
                          <a:effectLst/>
                        </a:rPr>
                        <a:t> employ encryption technologies of the appropriate strength</a:t>
                      </a:r>
                    </a:p>
                    <a:p>
                      <a:pPr marL="0" marR="0">
                        <a:lnSpc>
                          <a:spcPct val="115000"/>
                        </a:lnSpc>
                        <a:spcBef>
                          <a:spcPts val="0"/>
                        </a:spcBef>
                        <a:spcAft>
                          <a:spcPts val="300"/>
                        </a:spcAft>
                      </a:pPr>
                      <a:r>
                        <a:rPr lang="en-US" sz="1050" dirty="0">
                          <a:effectLst/>
                        </a:rPr>
                        <a:t>Develop processes to ensure appropriate security updates are deployed to portable devices such as smart phones and PDAs</a:t>
                      </a:r>
                    </a:p>
                    <a:p>
                      <a:pPr marL="0" marR="0">
                        <a:lnSpc>
                          <a:spcPct val="115000"/>
                        </a:lnSpc>
                        <a:spcBef>
                          <a:spcPts val="0"/>
                        </a:spcBef>
                        <a:spcAft>
                          <a:spcPts val="300"/>
                        </a:spcAft>
                      </a:pPr>
                      <a:r>
                        <a:rPr lang="en-US" sz="1050" dirty="0">
                          <a:effectLst/>
                        </a:rPr>
                        <a:t>Consider the use of biometrics, such as fingerprint readers, on portable devices</a:t>
                      </a:r>
                      <a:endParaRPr lang="en-US" sz="1050" dirty="0">
                        <a:effectLst/>
                        <a:latin typeface="Arial"/>
                        <a:ea typeface="Times New Roman"/>
                        <a:cs typeface="Times New Roman"/>
                      </a:endParaRPr>
                    </a:p>
                  </a:txBody>
                  <a:tcPr marL="33559" marR="33559" marT="0" marB="0"/>
                </a:tc>
              </a:tr>
              <a:tr h="604737">
                <a:tc>
                  <a:txBody>
                    <a:bodyPr/>
                    <a:lstStyle/>
                    <a:p>
                      <a:pPr marL="0" marR="0">
                        <a:lnSpc>
                          <a:spcPct val="115000"/>
                        </a:lnSpc>
                        <a:spcBef>
                          <a:spcPts val="0"/>
                        </a:spcBef>
                        <a:spcAft>
                          <a:spcPts val="300"/>
                        </a:spcAft>
                      </a:pPr>
                      <a:r>
                        <a:rPr lang="en-US" sz="1050" dirty="0">
                          <a:effectLst/>
                        </a:rPr>
                        <a:t>Use of external device to access corporate data, resulting in the loss of operationally critical </a:t>
                      </a:r>
                      <a:r>
                        <a:rPr lang="en-US" sz="1050" dirty="0" err="1">
                          <a:effectLst/>
                        </a:rPr>
                        <a:t>ePHI</a:t>
                      </a:r>
                      <a:r>
                        <a:rPr lang="en-US" sz="1050" dirty="0">
                          <a:effectLst/>
                        </a:rPr>
                        <a:t> on the remote device</a:t>
                      </a:r>
                      <a:endParaRPr lang="en-US" sz="1050" dirty="0">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300"/>
                        </a:spcAft>
                      </a:pPr>
                      <a:r>
                        <a:rPr lang="en-US" sz="1050" dirty="0">
                          <a:effectLst/>
                        </a:rPr>
                        <a:t>Develop processes to ensure backup of all </a:t>
                      </a:r>
                      <a:r>
                        <a:rPr lang="en-US" sz="1050" dirty="0" err="1">
                          <a:effectLst/>
                        </a:rPr>
                        <a:t>ePHI</a:t>
                      </a:r>
                      <a:r>
                        <a:rPr lang="en-US" sz="1050" dirty="0">
                          <a:effectLst/>
                        </a:rPr>
                        <a:t> entered into remote systems</a:t>
                      </a:r>
                    </a:p>
                    <a:p>
                      <a:pPr marL="0" marR="0">
                        <a:lnSpc>
                          <a:spcPct val="115000"/>
                        </a:lnSpc>
                        <a:spcBef>
                          <a:spcPts val="0"/>
                        </a:spcBef>
                        <a:spcAft>
                          <a:spcPts val="300"/>
                        </a:spcAft>
                      </a:pPr>
                      <a:r>
                        <a:rPr lang="en-US" sz="1050" dirty="0">
                          <a:effectLst/>
                        </a:rPr>
                        <a:t>Deploy policy to encrypt backup and archival media; ensure that policies direct the use of encryption technologies of the appropriate strength</a:t>
                      </a:r>
                      <a:endParaRPr lang="en-US" sz="1050" dirty="0">
                        <a:effectLst/>
                        <a:latin typeface="Arial"/>
                        <a:ea typeface="Times New Roman"/>
                        <a:cs typeface="Times New Roman"/>
                      </a:endParaRPr>
                    </a:p>
                  </a:txBody>
                  <a:tcPr marL="33559" marR="33559" marT="0" marB="0"/>
                </a:tc>
              </a:tr>
              <a:tr h="451075">
                <a:tc>
                  <a:txBody>
                    <a:bodyPr/>
                    <a:lstStyle/>
                    <a:p>
                      <a:pPr marL="0" marR="0">
                        <a:lnSpc>
                          <a:spcPct val="115000"/>
                        </a:lnSpc>
                        <a:spcBef>
                          <a:spcPts val="0"/>
                        </a:spcBef>
                        <a:spcAft>
                          <a:spcPts val="300"/>
                        </a:spcAft>
                      </a:pPr>
                      <a:r>
                        <a:rPr lang="en-US" sz="1050" dirty="0">
                          <a:effectLst/>
                        </a:rPr>
                        <a:t>Loss or theft of </a:t>
                      </a:r>
                      <a:r>
                        <a:rPr lang="en-US" sz="1050" dirty="0" err="1">
                          <a:effectLst/>
                        </a:rPr>
                        <a:t>ePHI</a:t>
                      </a:r>
                      <a:r>
                        <a:rPr lang="en-US" sz="1050" dirty="0">
                          <a:effectLst/>
                        </a:rPr>
                        <a:t> left on devices after inappropriate disposal by the organization</a:t>
                      </a:r>
                      <a:endParaRPr lang="en-US" sz="1050" dirty="0">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300"/>
                        </a:spcAft>
                      </a:pPr>
                      <a:r>
                        <a:rPr lang="en-US" sz="1050" dirty="0">
                          <a:effectLst/>
                        </a:rPr>
                        <a:t>Establish </a:t>
                      </a:r>
                      <a:r>
                        <a:rPr lang="en-US" sz="1050" dirty="0" err="1">
                          <a:effectLst/>
                        </a:rPr>
                        <a:t>ePHI</a:t>
                      </a:r>
                      <a:r>
                        <a:rPr lang="en-US" sz="1050" dirty="0">
                          <a:effectLst/>
                        </a:rPr>
                        <a:t> deletion policies and media disposal procedures: at a minimum this involves complete deletion, via specialized deletion tools, of all disks and backup media prior to disposal; for systems at the end of their operational lifecycle, physical destruction may be appropriate</a:t>
                      </a:r>
                      <a:endParaRPr lang="en-US" sz="1050" dirty="0">
                        <a:effectLst/>
                        <a:latin typeface="Arial"/>
                        <a:ea typeface="Times New Roman"/>
                        <a:cs typeface="Times New Roman"/>
                      </a:endParaRPr>
                    </a:p>
                  </a:txBody>
                  <a:tcPr marL="33559" marR="33559" marT="0" marB="0"/>
                </a:tc>
              </a:tr>
              <a:tr h="825208">
                <a:tc>
                  <a:txBody>
                    <a:bodyPr/>
                    <a:lstStyle/>
                    <a:p>
                      <a:pPr marL="0" marR="0">
                        <a:lnSpc>
                          <a:spcPct val="115000"/>
                        </a:lnSpc>
                        <a:spcBef>
                          <a:spcPts val="0"/>
                        </a:spcBef>
                        <a:spcAft>
                          <a:spcPts val="300"/>
                        </a:spcAft>
                      </a:pPr>
                      <a:r>
                        <a:rPr lang="en-US" sz="1050">
                          <a:effectLst/>
                        </a:rPr>
                        <a:t>Data is left on an external device (accidentally or intentionally), such as in a library or hotel business center</a:t>
                      </a:r>
                      <a:endParaRPr lang="en-US" sz="1050">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300"/>
                        </a:spcAft>
                      </a:pPr>
                      <a:r>
                        <a:rPr lang="en-US" sz="1050" dirty="0">
                          <a:effectLst/>
                        </a:rPr>
                        <a:t>Prohibit or prevent download of </a:t>
                      </a:r>
                      <a:r>
                        <a:rPr lang="en-US" sz="1050" dirty="0" err="1">
                          <a:effectLst/>
                        </a:rPr>
                        <a:t>ePHI</a:t>
                      </a:r>
                      <a:r>
                        <a:rPr lang="en-US" sz="1050" dirty="0">
                          <a:effectLst/>
                        </a:rPr>
                        <a:t> onto remote systems or devices without an operational justification</a:t>
                      </a:r>
                    </a:p>
                    <a:p>
                      <a:pPr marL="0" marR="0">
                        <a:lnSpc>
                          <a:spcPct val="115000"/>
                        </a:lnSpc>
                        <a:spcBef>
                          <a:spcPts val="0"/>
                        </a:spcBef>
                        <a:spcAft>
                          <a:spcPts val="300"/>
                        </a:spcAft>
                      </a:pPr>
                      <a:r>
                        <a:rPr lang="en-US" sz="1050" dirty="0">
                          <a:effectLst/>
                        </a:rPr>
                        <a:t>Ensure workforce is appropriately trained on policies that require users to search for and delete any files intentionally or unintentionally saved to an external device</a:t>
                      </a:r>
                    </a:p>
                    <a:p>
                      <a:pPr marL="0" marR="0">
                        <a:lnSpc>
                          <a:spcPct val="115000"/>
                        </a:lnSpc>
                        <a:spcBef>
                          <a:spcPts val="0"/>
                        </a:spcBef>
                        <a:spcAft>
                          <a:spcPts val="300"/>
                        </a:spcAft>
                      </a:pPr>
                      <a:r>
                        <a:rPr lang="en-US" sz="1050" dirty="0">
                          <a:effectLst/>
                        </a:rPr>
                        <a:t>Minimize use of browser-cached data in web-based applications that manage </a:t>
                      </a:r>
                      <a:r>
                        <a:rPr lang="en-US" sz="1050" dirty="0" err="1">
                          <a:effectLst/>
                        </a:rPr>
                        <a:t>ePHI</a:t>
                      </a:r>
                      <a:r>
                        <a:rPr lang="en-US" sz="1050" dirty="0">
                          <a:effectLst/>
                        </a:rPr>
                        <a:t>, particularly those accessed remotely</a:t>
                      </a:r>
                      <a:endParaRPr lang="en-US" sz="1050" dirty="0">
                        <a:effectLst/>
                        <a:latin typeface="Arial"/>
                        <a:ea typeface="Times New Roman"/>
                        <a:cs typeface="Times New Roman"/>
                      </a:endParaRPr>
                    </a:p>
                  </a:txBody>
                  <a:tcPr marL="33559" marR="33559" marT="0" marB="0"/>
                </a:tc>
              </a:tr>
              <a:tr h="451075">
                <a:tc>
                  <a:txBody>
                    <a:bodyPr/>
                    <a:lstStyle/>
                    <a:p>
                      <a:pPr marL="0" marR="0">
                        <a:lnSpc>
                          <a:spcPct val="115000"/>
                        </a:lnSpc>
                        <a:spcBef>
                          <a:spcPts val="0"/>
                        </a:spcBef>
                        <a:spcAft>
                          <a:spcPts val="300"/>
                        </a:spcAft>
                      </a:pPr>
                      <a:r>
                        <a:rPr lang="en-US" sz="1050">
                          <a:effectLst/>
                        </a:rPr>
                        <a:t>Contamination of systems by a virus introduced from a portable storage device</a:t>
                      </a:r>
                      <a:endParaRPr lang="en-US" sz="1050">
                        <a:effectLst/>
                        <a:latin typeface="Arial"/>
                        <a:ea typeface="Times New Roman"/>
                        <a:cs typeface="Times New Roman"/>
                      </a:endParaRPr>
                    </a:p>
                  </a:txBody>
                  <a:tcPr marL="33559" marR="33559" marT="0" marB="0"/>
                </a:tc>
                <a:tc>
                  <a:txBody>
                    <a:bodyPr/>
                    <a:lstStyle/>
                    <a:p>
                      <a:pPr marL="0" marR="0">
                        <a:lnSpc>
                          <a:spcPct val="115000"/>
                        </a:lnSpc>
                        <a:spcBef>
                          <a:spcPts val="0"/>
                        </a:spcBef>
                        <a:spcAft>
                          <a:spcPts val="300"/>
                        </a:spcAft>
                      </a:pPr>
                      <a:r>
                        <a:rPr lang="en-US" sz="1050" dirty="0">
                          <a:effectLst/>
                        </a:rPr>
                        <a:t>Install virus-protection software on all portable or remote devices that store </a:t>
                      </a:r>
                      <a:r>
                        <a:rPr lang="en-US" sz="1050" dirty="0" err="1">
                          <a:effectLst/>
                        </a:rPr>
                        <a:t>ePHI</a:t>
                      </a:r>
                      <a:endParaRPr lang="en-US" sz="1050" dirty="0">
                        <a:effectLst/>
                        <a:latin typeface="Arial"/>
                        <a:ea typeface="Times New Roman"/>
                        <a:cs typeface="Times New Roman"/>
                      </a:endParaRPr>
                    </a:p>
                  </a:txBody>
                  <a:tcPr marL="33559" marR="33559" marT="0" marB="0"/>
                </a:tc>
              </a:tr>
            </a:tbl>
          </a:graphicData>
        </a:graphic>
      </p:graphicFrame>
    </p:spTree>
    <p:extLst>
      <p:ext uri="{BB962C8B-B14F-4D97-AF65-F5344CB8AC3E}">
        <p14:creationId xmlns:p14="http://schemas.microsoft.com/office/powerpoint/2010/main" val="35149767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Summary</a:t>
            </a:r>
            <a:endParaRPr lang="en-US" dirty="0"/>
          </a:p>
        </p:txBody>
      </p:sp>
      <p:sp>
        <p:nvSpPr>
          <p:cNvPr id="30723" name="Rectangle 3"/>
          <p:cNvSpPr>
            <a:spLocks noGrp="1" noChangeArrowheads="1"/>
          </p:cNvSpPr>
          <p:nvPr>
            <p:ph type="body" idx="1"/>
          </p:nvPr>
        </p:nvSpPr>
        <p:spPr>
          <a:xfrm>
            <a:off x="457200" y="1447801"/>
            <a:ext cx="8229600" cy="4495800"/>
          </a:xfrm>
        </p:spPr>
        <p:txBody>
          <a:bodyPr>
            <a:normAutofit fontScale="77500" lnSpcReduction="20000"/>
          </a:bodyPr>
          <a:lstStyle/>
          <a:p>
            <a:r>
              <a:rPr lang="en-US" dirty="0"/>
              <a:t>Security Program</a:t>
            </a:r>
          </a:p>
          <a:p>
            <a:r>
              <a:rPr lang="en-US" dirty="0"/>
              <a:t>Threats to Health Care Information</a:t>
            </a:r>
          </a:p>
          <a:p>
            <a:r>
              <a:rPr lang="en-US" dirty="0"/>
              <a:t>HIPAA Definitions</a:t>
            </a:r>
          </a:p>
          <a:p>
            <a:pPr lvl="1"/>
            <a:r>
              <a:rPr lang="en-US" dirty="0"/>
              <a:t>Covered Entity (CE)</a:t>
            </a:r>
          </a:p>
          <a:p>
            <a:pPr lvl="1"/>
            <a:r>
              <a:rPr lang="en-US" dirty="0"/>
              <a:t>Required Specification</a:t>
            </a:r>
          </a:p>
          <a:p>
            <a:pPr lvl="1"/>
            <a:r>
              <a:rPr lang="en-US" dirty="0"/>
              <a:t>Addressable </a:t>
            </a:r>
            <a:r>
              <a:rPr lang="en-US" dirty="0" smtClean="0"/>
              <a:t>Specification</a:t>
            </a:r>
          </a:p>
          <a:p>
            <a:r>
              <a:rPr lang="en-US" dirty="0" smtClean="0"/>
              <a:t>HIPAA Overview </a:t>
            </a:r>
          </a:p>
          <a:p>
            <a:pPr lvl="1"/>
            <a:r>
              <a:rPr lang="en-US" dirty="0" smtClean="0"/>
              <a:t>Administrative Safeguards</a:t>
            </a:r>
          </a:p>
          <a:p>
            <a:pPr lvl="1"/>
            <a:r>
              <a:rPr lang="en-US" dirty="0" smtClean="0"/>
              <a:t>Physical Safeguards</a:t>
            </a:r>
          </a:p>
          <a:p>
            <a:pPr lvl="1"/>
            <a:r>
              <a:rPr lang="en-US" dirty="0" smtClean="0"/>
              <a:t>Technical Safeguards</a:t>
            </a:r>
          </a:p>
          <a:p>
            <a:pPr lvl="1"/>
            <a:r>
              <a:rPr lang="en-US" dirty="0" smtClean="0"/>
              <a:t>Policies, Procedures and Documentation</a:t>
            </a:r>
          </a:p>
          <a:p>
            <a:r>
              <a:rPr lang="en-US" dirty="0" smtClean="0"/>
              <a:t>HITECH Expansion of Security Rule</a:t>
            </a:r>
          </a:p>
          <a:p>
            <a:pPr lvl="1">
              <a:buNone/>
            </a:pPr>
            <a:endParaRPr lang="en-US" dirty="0"/>
          </a:p>
          <a:p>
            <a:pPr>
              <a:buFont typeface="Wingdings" pitchFamily="2" charset="2"/>
              <a:buNone/>
            </a:pPr>
            <a:endParaRPr lang="en-US" dirty="0"/>
          </a:p>
        </p:txBody>
      </p:sp>
    </p:spTree>
    <p:extLst>
      <p:ext uri="{BB962C8B-B14F-4D97-AF65-F5344CB8AC3E}">
        <p14:creationId xmlns:p14="http://schemas.microsoft.com/office/powerpoint/2010/main" val="3202616925"/>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smtClean="0"/>
              <a:t>Summary</a:t>
            </a:r>
            <a:endParaRPr lang="en-US" dirty="0"/>
          </a:p>
        </p:txBody>
      </p:sp>
      <p:sp>
        <p:nvSpPr>
          <p:cNvPr id="32771" name="Rectangle 3"/>
          <p:cNvSpPr>
            <a:spLocks noGrp="1" noChangeArrowheads="1"/>
          </p:cNvSpPr>
          <p:nvPr>
            <p:ph type="body" idx="1"/>
          </p:nvPr>
        </p:nvSpPr>
        <p:spPr>
          <a:xfrm>
            <a:off x="457200" y="1295400"/>
            <a:ext cx="8229600" cy="4830763"/>
          </a:xfrm>
        </p:spPr>
        <p:txBody>
          <a:bodyPr>
            <a:normAutofit fontScale="77500" lnSpcReduction="20000"/>
          </a:bodyPr>
          <a:lstStyle/>
          <a:p>
            <a:r>
              <a:rPr lang="en-US" dirty="0"/>
              <a:t>Administrative Safeguard </a:t>
            </a:r>
            <a:r>
              <a:rPr lang="en-US" dirty="0" smtClean="0"/>
              <a:t>Practices</a:t>
            </a:r>
          </a:p>
          <a:p>
            <a:pPr lvl="1"/>
            <a:r>
              <a:rPr lang="en-US" dirty="0" smtClean="0"/>
              <a:t>Security Objectives</a:t>
            </a:r>
          </a:p>
          <a:p>
            <a:pPr lvl="1"/>
            <a:r>
              <a:rPr lang="en-US" dirty="0" smtClean="0"/>
              <a:t>Contingency Planning</a:t>
            </a:r>
            <a:endParaRPr lang="en-US" dirty="0"/>
          </a:p>
          <a:p>
            <a:r>
              <a:rPr lang="en-US" dirty="0"/>
              <a:t>Physical Safeguard Practice</a:t>
            </a:r>
          </a:p>
          <a:p>
            <a:r>
              <a:rPr lang="en-US" dirty="0"/>
              <a:t>Technical Safeguard </a:t>
            </a:r>
            <a:r>
              <a:rPr lang="en-US" dirty="0" smtClean="0"/>
              <a:t>Practices</a:t>
            </a:r>
          </a:p>
          <a:p>
            <a:pPr lvl="1"/>
            <a:r>
              <a:rPr lang="en-US" dirty="0"/>
              <a:t>Access control</a:t>
            </a:r>
          </a:p>
          <a:p>
            <a:pPr lvl="1"/>
            <a:r>
              <a:rPr lang="en-US" dirty="0"/>
              <a:t>Entity authentication</a:t>
            </a:r>
          </a:p>
          <a:p>
            <a:pPr lvl="1"/>
            <a:r>
              <a:rPr lang="en-US" dirty="0"/>
              <a:t>Audit trails</a:t>
            </a:r>
          </a:p>
          <a:p>
            <a:pPr lvl="1"/>
            <a:r>
              <a:rPr lang="en-US" dirty="0"/>
              <a:t>Data encryption</a:t>
            </a:r>
          </a:p>
          <a:p>
            <a:pPr lvl="1"/>
            <a:r>
              <a:rPr lang="en-US" dirty="0"/>
              <a:t>Firewall protection</a:t>
            </a:r>
          </a:p>
          <a:p>
            <a:pPr lvl="1"/>
            <a:r>
              <a:rPr lang="en-US" dirty="0"/>
              <a:t>Virus </a:t>
            </a:r>
            <a:r>
              <a:rPr lang="en-US" dirty="0" smtClean="0"/>
              <a:t>checking</a:t>
            </a:r>
            <a:endParaRPr lang="en-US" dirty="0"/>
          </a:p>
          <a:p>
            <a:r>
              <a:rPr lang="en-US" dirty="0"/>
              <a:t>Wireless Security </a:t>
            </a:r>
            <a:r>
              <a:rPr lang="en-US" dirty="0" smtClean="0"/>
              <a:t>Issues</a:t>
            </a:r>
          </a:p>
          <a:p>
            <a:r>
              <a:rPr lang="en-US" dirty="0" smtClean="0"/>
              <a:t>Remote Access Issues</a:t>
            </a:r>
            <a:endParaRPr lang="en-US" dirty="0"/>
          </a:p>
        </p:txBody>
      </p:sp>
    </p:spTree>
    <p:extLst>
      <p:ext uri="{BB962C8B-B14F-4D97-AF65-F5344CB8AC3E}">
        <p14:creationId xmlns:p14="http://schemas.microsoft.com/office/powerpoint/2010/main" val="21274944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Threats to Health Care Information</a:t>
            </a:r>
          </a:p>
        </p:txBody>
      </p:sp>
      <p:sp>
        <p:nvSpPr>
          <p:cNvPr id="9219" name="Rectangle 3"/>
          <p:cNvSpPr>
            <a:spLocks noGrp="1" noChangeArrowheads="1"/>
          </p:cNvSpPr>
          <p:nvPr>
            <p:ph type="body" idx="1"/>
          </p:nvPr>
        </p:nvSpPr>
        <p:spPr/>
        <p:txBody>
          <a:bodyPr>
            <a:normAutofit/>
          </a:bodyPr>
          <a:lstStyle/>
          <a:p>
            <a:r>
              <a:rPr lang="en-US" sz="3600"/>
              <a:t>Human Threats</a:t>
            </a:r>
          </a:p>
          <a:p>
            <a:r>
              <a:rPr lang="en-US" sz="3600"/>
              <a:t>Natural or Environmental Threats</a:t>
            </a:r>
          </a:p>
          <a:p>
            <a:r>
              <a:rPr lang="en-US" sz="3600"/>
              <a:t>Technology Malfunctions</a:t>
            </a:r>
          </a:p>
        </p:txBody>
      </p:sp>
    </p:spTree>
    <p:extLst>
      <p:ext uri="{BB962C8B-B14F-4D97-AF65-F5344CB8AC3E}">
        <p14:creationId xmlns:p14="http://schemas.microsoft.com/office/powerpoint/2010/main" val="336926254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Human Threats</a:t>
            </a:r>
          </a:p>
        </p:txBody>
      </p:sp>
      <p:sp>
        <p:nvSpPr>
          <p:cNvPr id="10243" name="Rectangle 3"/>
          <p:cNvSpPr>
            <a:spLocks noGrp="1" noChangeArrowheads="1"/>
          </p:cNvSpPr>
          <p:nvPr>
            <p:ph type="body" idx="1"/>
          </p:nvPr>
        </p:nvSpPr>
        <p:spPr/>
        <p:txBody>
          <a:bodyPr>
            <a:normAutofit/>
          </a:bodyPr>
          <a:lstStyle/>
          <a:p>
            <a:r>
              <a:rPr lang="en-US" sz="3200" dirty="0"/>
              <a:t>Intentional or Unintentional</a:t>
            </a:r>
          </a:p>
          <a:p>
            <a:r>
              <a:rPr lang="en-US" sz="3200" dirty="0"/>
              <a:t>Internal or External</a:t>
            </a:r>
          </a:p>
          <a:p>
            <a:r>
              <a:rPr lang="en-US" sz="3200" dirty="0"/>
              <a:t>Examples</a:t>
            </a:r>
          </a:p>
          <a:p>
            <a:pPr lvl="1"/>
            <a:r>
              <a:rPr lang="en-US" sz="2400" dirty="0"/>
              <a:t>Viruses—intentional &amp; external</a:t>
            </a:r>
          </a:p>
          <a:p>
            <a:pPr lvl="1"/>
            <a:r>
              <a:rPr lang="en-US" sz="2400" dirty="0"/>
              <a:t>Installing unauthorized software—intentional or unintentional &amp; internal</a:t>
            </a:r>
          </a:p>
          <a:p>
            <a:pPr marL="274320"/>
            <a:r>
              <a:rPr lang="en-US" sz="3200" dirty="0"/>
              <a:t>Cause of unintentional may be lack of training</a:t>
            </a:r>
          </a:p>
        </p:txBody>
      </p:sp>
    </p:spTree>
    <p:extLst>
      <p:ext uri="{BB962C8B-B14F-4D97-AF65-F5344CB8AC3E}">
        <p14:creationId xmlns:p14="http://schemas.microsoft.com/office/powerpoint/2010/main" val="136340369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HIPAA Security Standards</a:t>
            </a:r>
          </a:p>
        </p:txBody>
      </p:sp>
      <p:sp>
        <p:nvSpPr>
          <p:cNvPr id="11267" name="Rectangle 3"/>
          <p:cNvSpPr>
            <a:spLocks noGrp="1" noChangeArrowheads="1"/>
          </p:cNvSpPr>
          <p:nvPr>
            <p:ph type="body" idx="1"/>
          </p:nvPr>
        </p:nvSpPr>
        <p:spPr/>
        <p:txBody>
          <a:bodyPr>
            <a:normAutofit/>
          </a:bodyPr>
          <a:lstStyle/>
          <a:p>
            <a:r>
              <a:rPr lang="en-US" sz="4400" dirty="0"/>
              <a:t>Key Terms</a:t>
            </a:r>
          </a:p>
          <a:p>
            <a:pPr lvl="1"/>
            <a:r>
              <a:rPr lang="en-US" sz="3600" dirty="0"/>
              <a:t>Covered entity</a:t>
            </a:r>
          </a:p>
          <a:p>
            <a:pPr lvl="1"/>
            <a:r>
              <a:rPr lang="en-US" sz="3600" dirty="0">
                <a:solidFill>
                  <a:srgbClr val="C00000"/>
                </a:solidFill>
              </a:rPr>
              <a:t>Required </a:t>
            </a:r>
            <a:r>
              <a:rPr lang="en-US" sz="3600" dirty="0"/>
              <a:t>implementation specification</a:t>
            </a:r>
          </a:p>
          <a:p>
            <a:pPr lvl="1"/>
            <a:r>
              <a:rPr lang="en-US" sz="3600" dirty="0">
                <a:solidFill>
                  <a:srgbClr val="C00000"/>
                </a:solidFill>
              </a:rPr>
              <a:t>Addressable</a:t>
            </a:r>
            <a:r>
              <a:rPr lang="en-US" sz="3600" dirty="0"/>
              <a:t> implementation specification</a:t>
            </a:r>
          </a:p>
        </p:txBody>
      </p:sp>
    </p:spTree>
    <p:extLst>
      <p:ext uri="{BB962C8B-B14F-4D97-AF65-F5344CB8AC3E}">
        <p14:creationId xmlns:p14="http://schemas.microsoft.com/office/powerpoint/2010/main" val="33364396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Covered Entity (CE)</a:t>
            </a:r>
          </a:p>
        </p:txBody>
      </p:sp>
      <p:sp>
        <p:nvSpPr>
          <p:cNvPr id="12291" name="Rectangle 3"/>
          <p:cNvSpPr>
            <a:spLocks noGrp="1" noChangeArrowheads="1"/>
          </p:cNvSpPr>
          <p:nvPr>
            <p:ph type="body" idx="1"/>
          </p:nvPr>
        </p:nvSpPr>
        <p:spPr/>
        <p:txBody>
          <a:bodyPr>
            <a:normAutofit/>
          </a:bodyPr>
          <a:lstStyle/>
          <a:p>
            <a:pPr marL="274320"/>
            <a:r>
              <a:rPr lang="en-US" sz="3600"/>
              <a:t>A health plan</a:t>
            </a:r>
          </a:p>
          <a:p>
            <a:pPr marL="274320"/>
            <a:r>
              <a:rPr lang="en-US" sz="3600"/>
              <a:t>A health care clearinghouse</a:t>
            </a:r>
          </a:p>
          <a:p>
            <a:pPr marL="274320"/>
            <a:r>
              <a:rPr lang="en-US" sz="3600"/>
              <a:t>A health care provider who transmits protected health information (phi) in an electronic form</a:t>
            </a:r>
          </a:p>
        </p:txBody>
      </p:sp>
    </p:spTree>
    <p:extLst>
      <p:ext uri="{BB962C8B-B14F-4D97-AF65-F5344CB8AC3E}">
        <p14:creationId xmlns:p14="http://schemas.microsoft.com/office/powerpoint/2010/main" val="7749574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Required Specification</a:t>
            </a:r>
          </a:p>
        </p:txBody>
      </p:sp>
      <p:sp>
        <p:nvSpPr>
          <p:cNvPr id="13315" name="Rectangle 3"/>
          <p:cNvSpPr>
            <a:spLocks noGrp="1" noChangeArrowheads="1"/>
          </p:cNvSpPr>
          <p:nvPr>
            <p:ph type="body" idx="1"/>
          </p:nvPr>
        </p:nvSpPr>
        <p:spPr/>
        <p:txBody>
          <a:bodyPr/>
          <a:lstStyle/>
          <a:p>
            <a:r>
              <a:rPr lang="en-US"/>
              <a:t>Must be implemented by the CE</a:t>
            </a:r>
          </a:p>
        </p:txBody>
      </p:sp>
      <p:sp>
        <p:nvSpPr>
          <p:cNvPr id="4" name="Rectangle 2"/>
          <p:cNvSpPr txBox="1">
            <a:spLocks noChangeArrowheads="1"/>
          </p:cNvSpPr>
          <p:nvPr/>
        </p:nvSpPr>
        <p:spPr>
          <a:xfrm>
            <a:off x="1371600" y="2209800"/>
            <a:ext cx="75438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smtClean="0">
                <a:ln>
                  <a:noFill/>
                </a:ln>
                <a:solidFill>
                  <a:schemeClr val="tx2">
                    <a:shade val="85000"/>
                    <a:satMod val="150000"/>
                  </a:schemeClr>
                </a:solidFill>
                <a:effectLst>
                  <a:outerShdw blurRad="63500" dist="38100" dir="8220000" algn="tl" rotWithShape="0">
                    <a:srgbClr val="000000">
                      <a:alpha val="30000"/>
                    </a:srgbClr>
                  </a:outerShdw>
                </a:effectLst>
                <a:uLnTx/>
                <a:uFillTx/>
                <a:latin typeface="+mj-lt"/>
                <a:ea typeface="+mj-lt"/>
                <a:cs typeface="+mj-lt"/>
              </a:rPr>
              <a:t>Addressable Specification</a:t>
            </a:r>
            <a:endParaRPr kumimoji="0" lang="en-US" sz="4400" b="1" i="0" u="none" strike="noStrike" kern="1200" cap="none" spc="0" normalizeH="0" baseline="0" noProof="0" dirty="0" smtClean="0">
              <a:ln>
                <a:noFill/>
              </a:ln>
              <a:solidFill>
                <a:schemeClr val="tx2">
                  <a:shade val="85000"/>
                  <a:satMod val="150000"/>
                </a:schemeClr>
              </a:solidFill>
              <a:effectLst>
                <a:outerShdw blurRad="63500" dist="38100" dir="8220000" algn="tl" rotWithShape="0">
                  <a:srgbClr val="000000">
                    <a:alpha val="30000"/>
                  </a:srgbClr>
                </a:outerShdw>
              </a:effectLst>
              <a:uLnTx/>
              <a:uFillTx/>
              <a:latin typeface="+mj-lt"/>
              <a:ea typeface="+mj-lt"/>
              <a:cs typeface="+mj-lt"/>
            </a:endParaRPr>
          </a:p>
        </p:txBody>
      </p:sp>
      <p:sp>
        <p:nvSpPr>
          <p:cNvPr id="5" name="Rectangle 3"/>
          <p:cNvSpPr txBox="1">
            <a:spLocks noChangeArrowheads="1"/>
          </p:cNvSpPr>
          <p:nvPr/>
        </p:nvSpPr>
        <p:spPr>
          <a:xfrm>
            <a:off x="1371600" y="3429001"/>
            <a:ext cx="7467600" cy="3048000"/>
          </a:xfrm>
          <a:prstGeom prst="rect">
            <a:avLst/>
          </a:prstGeom>
        </p:spPr>
        <p:txBody>
          <a:bodyPr lIns="45720" rIns="45720">
            <a:normAutofit/>
          </a:bodyPr>
          <a:lstStyle/>
          <a:p>
            <a:pPr marL="274320" marR="0" lvl="0" indent="-274320" algn="l" defTabSz="914400" eaLnBrk="1" fontAlgn="auto" latinLnBrk="0" hangingPunct="1">
              <a:lnSpc>
                <a:spcPct val="100000"/>
              </a:lnSpc>
              <a:spcBef>
                <a:spcPts val="0"/>
              </a:spcBef>
              <a:spcAft>
                <a:spcPts val="0"/>
              </a:spcAft>
              <a:buClr>
                <a:schemeClr val="accent1"/>
              </a:buClr>
              <a:buSzPct val="80000"/>
              <a:buFont typeface="Wingdings 2" pitchFamily="18" charset="2"/>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lt"/>
                <a:cs typeface="+mn-lt"/>
              </a:rPr>
              <a:t>Implement as stated</a:t>
            </a:r>
          </a:p>
          <a:p>
            <a:pPr marL="274320" marR="0" lvl="0" indent="-274320" algn="l" defTabSz="914400" eaLnBrk="1" fontAlgn="auto" latinLnBrk="0" hangingPunct="1">
              <a:lnSpc>
                <a:spcPct val="100000"/>
              </a:lnSpc>
              <a:spcBef>
                <a:spcPts val="0"/>
              </a:spcBef>
              <a:spcAft>
                <a:spcPts val="0"/>
              </a:spcAft>
              <a:buClr>
                <a:schemeClr val="accent1"/>
              </a:buClr>
              <a:buSzPct val="80000"/>
              <a:buFont typeface="Wingdings 2" pitchFamily="18" charset="2"/>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lt"/>
                <a:cs typeface="+mn-lt"/>
              </a:rPr>
              <a:t>Implement an alternative to accomplish the same purpose</a:t>
            </a:r>
          </a:p>
          <a:p>
            <a:pPr marL="274320" marR="0" lvl="0" indent="-274320" algn="l" defTabSz="914400" eaLnBrk="1" fontAlgn="auto" latinLnBrk="0" hangingPunct="1">
              <a:lnSpc>
                <a:spcPct val="100000"/>
              </a:lnSpc>
              <a:spcBef>
                <a:spcPts val="0"/>
              </a:spcBef>
              <a:spcAft>
                <a:spcPts val="0"/>
              </a:spcAft>
              <a:buClr>
                <a:schemeClr val="accent1"/>
              </a:buClr>
              <a:buSzPct val="80000"/>
              <a:buFont typeface="Wingdings 2" pitchFamily="18" charset="2"/>
              <a:buChar char=""/>
              <a:tabLst/>
              <a:defRPr/>
            </a:pPr>
            <a:r>
              <a:rPr kumimoji="0" lang="en-US" sz="2800" b="0" i="0" u="none" strike="noStrike" kern="0" cap="none" spc="0" normalizeH="0" baseline="0" noProof="0" dirty="0" smtClean="0">
                <a:ln>
                  <a:noFill/>
                </a:ln>
                <a:solidFill>
                  <a:schemeClr val="tx1"/>
                </a:solidFill>
                <a:effectLst/>
                <a:uLnTx/>
                <a:uFillTx/>
                <a:latin typeface="+mn-lt"/>
                <a:ea typeface="+mn-lt"/>
                <a:cs typeface="+mn-lt"/>
              </a:rPr>
              <a:t>Demonstrate that specification is not reasonable</a:t>
            </a:r>
            <a:endParaRPr kumimoji="0" lang="en-US" sz="2800" b="0" i="0" u="none" strike="noStrike" kern="0" cap="none" spc="0" normalizeH="0" baseline="0" noProof="0" dirty="0">
              <a:ln>
                <a:noFill/>
              </a:ln>
              <a:solidFill>
                <a:schemeClr val="tx1"/>
              </a:solidFill>
              <a:effectLst/>
              <a:uLnTx/>
              <a:uFillTx/>
              <a:latin typeface="+mn-lt"/>
              <a:ea typeface="+mn-lt"/>
              <a:cs typeface="+mn-lt"/>
            </a:endParaRPr>
          </a:p>
        </p:txBody>
      </p:sp>
    </p:spTree>
    <p:extLst>
      <p:ext uri="{BB962C8B-B14F-4D97-AF65-F5344CB8AC3E}">
        <p14:creationId xmlns:p14="http://schemas.microsoft.com/office/powerpoint/2010/main" val="38454866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2334</Words>
  <Application>Microsoft Office PowerPoint</Application>
  <PresentationFormat>On-screen Show (4:3)</PresentationFormat>
  <Paragraphs>333</Paragraphs>
  <Slides>45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45</vt:i4>
      </vt:variant>
    </vt:vector>
  </HeadingPairs>
  <TitlesOfParts>
    <vt:vector size="52" baseType="lpstr">
      <vt:lpstr>Arial</vt:lpstr>
      <vt:lpstr>Calibri</vt:lpstr>
      <vt:lpstr>Calisto MT</vt:lpstr>
      <vt:lpstr>Times New Roman</vt:lpstr>
      <vt:lpstr>Wingdings</vt:lpstr>
      <vt:lpstr>Wingdings 2</vt:lpstr>
      <vt:lpstr>Office Theme</vt:lpstr>
      <vt:lpstr>PowerPoint Presentation</vt:lpstr>
      <vt:lpstr>Learning Objectives</vt:lpstr>
      <vt:lpstr>Outline</vt:lpstr>
      <vt:lpstr>Security Program</vt:lpstr>
      <vt:lpstr>Threats to Health Care Information</vt:lpstr>
      <vt:lpstr>Human Threats</vt:lpstr>
      <vt:lpstr>HIPAA Security Standards</vt:lpstr>
      <vt:lpstr>Covered Entity (CE)</vt:lpstr>
      <vt:lpstr>Required Specification</vt:lpstr>
      <vt:lpstr>HIPAA Overview</vt:lpstr>
      <vt:lpstr>Administrative Safeguards</vt:lpstr>
      <vt:lpstr>Physical Safeguards</vt:lpstr>
      <vt:lpstr>Technical Safeguards</vt:lpstr>
      <vt:lpstr>Policies, Procedures and Documentation</vt:lpstr>
      <vt:lpstr>HITECH Expansion of  Security Rule</vt:lpstr>
      <vt:lpstr>HITECH Expansion</vt:lpstr>
      <vt:lpstr>HITECH Expansion</vt:lpstr>
      <vt:lpstr>Administrative Safeguard Practices</vt:lpstr>
      <vt:lpstr>Administrative Safeguard Practices</vt:lpstr>
      <vt:lpstr>Administrative Safeguard Practices</vt:lpstr>
      <vt:lpstr>Contingency, Business Continuity and Disaster Recovery</vt:lpstr>
      <vt:lpstr>Contingency Plan</vt:lpstr>
      <vt:lpstr>Contingency Plan</vt:lpstr>
      <vt:lpstr>Common Preventive Controls</vt:lpstr>
      <vt:lpstr>Business Continuity Challenge for Health Care Organizations</vt:lpstr>
      <vt:lpstr>Physical Safeguard Practices</vt:lpstr>
      <vt:lpstr>Technical Safeguards</vt:lpstr>
      <vt:lpstr>Technical Safeguard Practices</vt:lpstr>
      <vt:lpstr>Technical Safeguard Practices</vt:lpstr>
      <vt:lpstr>Technical Safeguard Practices</vt:lpstr>
      <vt:lpstr>Password Do’s and Don’ts</vt:lpstr>
      <vt:lpstr>Technical Safeguard Practices</vt:lpstr>
      <vt:lpstr>Technical Safeguard Practices</vt:lpstr>
      <vt:lpstr>Simple Encryption Example</vt:lpstr>
      <vt:lpstr>Technical Safeguard Practices</vt:lpstr>
      <vt:lpstr>Technical Safeguard Practices</vt:lpstr>
      <vt:lpstr>Technical Safeguard Practices</vt:lpstr>
      <vt:lpstr>Wireless Security</vt:lpstr>
      <vt:lpstr>Wireless Security Guidelines</vt:lpstr>
      <vt:lpstr>Wireless Security Guidelines</vt:lpstr>
      <vt:lpstr>Remote Access Security</vt:lpstr>
      <vt:lpstr>CMS Recommendations– Remote Access</vt:lpstr>
      <vt:lpstr>CMS Recommendations—Portable Devices</vt:lpstr>
      <vt:lpstr>Summary</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Training Laptop</dc:creator>
  <cp:lastModifiedBy>Ferreira</cp:lastModifiedBy>
  <cp:revision>43</cp:revision>
  <dcterms:created xsi:type="dcterms:W3CDTF">2013-05-29T17:50:42Z</dcterms:created>
  <dcterms:modified xsi:type="dcterms:W3CDTF">2014-12-01T20:35:01Z</dcterms:modified>
</cp:coreProperties>
</file>