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4671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1600200"/>
            <a:ext cx="34671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Health Care Information Systems: A Practical Approach for Health Care Management  2nd Edition     Wager ~ Lee ~ Glaser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3B676D-A3B2-46D5-BC2D-A05F524A3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500" b="1" dirty="0" smtClean="0"/>
              <a:t>Chapter 12</a:t>
            </a:r>
          </a:p>
          <a:p>
            <a:r>
              <a:rPr lang="en-US" sz="11100" dirty="0" smtClean="0"/>
              <a:t>Information Technology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Characteristics of Effective CIOs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676400"/>
            <a:ext cx="7008905" cy="48768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219200"/>
          </a:xfrm>
        </p:spPr>
        <p:txBody>
          <a:bodyPr/>
          <a:lstStyle/>
          <a:p>
            <a:r>
              <a:rPr lang="en-US" dirty="0" smtClean="0"/>
              <a:t>IT Leaders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846513" cy="4495800"/>
          </a:xfrm>
        </p:spPr>
        <p:txBody>
          <a:bodyPr rtlCol="0">
            <a:normAutofit lnSpcReduction="10000"/>
          </a:bodyPr>
          <a:lstStyle/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Chief Medical Informatics Officer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Usually physician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Lead clinical information system initiatives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Establish clinical IT priorities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Chief Security Officer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Develop and institute security plan</a:t>
            </a:r>
          </a:p>
        </p:txBody>
      </p:sp>
      <p:pic>
        <p:nvPicPr>
          <p:cNvPr id="13317" name="Picture 6" descr="MPj040033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407851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IT Staff Roles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Systems Analyst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closely with end-users to assess needs, evaluate workflow, communicate needs to programmers.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Programmer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Write, test, and maintain programs; solve computer problems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Database administrator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Build and maintain databases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IT Staff Roles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Network administrator</a:t>
            </a:r>
          </a:p>
          <a:p>
            <a:pPr lvl="1"/>
            <a:r>
              <a:rPr lang="en-US" smtClean="0"/>
              <a:t>Design, test, and evaluate networks (LANs,WANs, Internet, intranets, etc.) Make hardware and software recommendations</a:t>
            </a:r>
          </a:p>
          <a:p>
            <a:r>
              <a:rPr lang="en-US" smtClean="0"/>
              <a:t>Telecommunication specialist</a:t>
            </a:r>
          </a:p>
          <a:p>
            <a:pPr lvl="1"/>
            <a:r>
              <a:rPr lang="en-US" smtClean="0"/>
              <a:t>Manage organization’s telephone systems, call systems, communications network in event of disaster.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IT Staff Roles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Webmasters—responsible for all technical aspects of Web site, including performance issues, speed, and content of site.</a:t>
            </a:r>
          </a:p>
          <a:p>
            <a:pPr marL="274320"/>
            <a:r>
              <a:rPr lang="en-US" dirty="0" smtClean="0"/>
              <a:t>Web developers-responsible for the day to day site design and creation.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 Attributes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>
              <a:lnSpc>
                <a:spcPct val="90000"/>
              </a:lnSpc>
            </a:pPr>
            <a:r>
              <a:rPr lang="en-US" dirty="0" smtClean="0"/>
              <a:t>Execute well – deliver on time, on budget, good impression</a:t>
            </a:r>
          </a:p>
          <a:p>
            <a:pPr marL="274320">
              <a:lnSpc>
                <a:spcPct val="90000"/>
              </a:lnSpc>
            </a:pPr>
            <a:r>
              <a:rPr lang="en-US" dirty="0" smtClean="0"/>
              <a:t>Good consultants-advise on best approach</a:t>
            </a:r>
          </a:p>
          <a:p>
            <a:pPr marL="274320">
              <a:lnSpc>
                <a:spcPct val="90000"/>
              </a:lnSpc>
            </a:pPr>
            <a:r>
              <a:rPr lang="en-US" dirty="0" smtClean="0"/>
              <a:t>Provide world-class support</a:t>
            </a:r>
          </a:p>
          <a:p>
            <a:pPr marL="274320">
              <a:lnSpc>
                <a:spcPct val="90000"/>
              </a:lnSpc>
            </a:pPr>
            <a:r>
              <a:rPr lang="en-US" dirty="0" smtClean="0"/>
              <a:t>Keep expertise current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Organizing IT Staff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Job function or service area (e.g., communications unit, research and development unit)</a:t>
            </a:r>
          </a:p>
          <a:p>
            <a:pPr marL="530352" lvl="3" indent="-274320"/>
            <a:r>
              <a:rPr lang="en-US" sz="2400" dirty="0" smtClean="0"/>
              <a:t>Specialized skill that can be applied to a wide range of projects</a:t>
            </a:r>
          </a:p>
          <a:p>
            <a:pPr marL="274320"/>
            <a:r>
              <a:rPr lang="en-US" dirty="0" smtClean="0"/>
              <a:t>Product lines – set up as teams to develop, implement, maintain and support a particular application of suite of applications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Organizing IT Staff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Job function or service area (e.g., communications unit, research and development unit)</a:t>
            </a:r>
          </a:p>
          <a:p>
            <a:pPr marL="530352" lvl="3" indent="-274320"/>
            <a:r>
              <a:rPr lang="en-US" sz="2400" dirty="0" smtClean="0"/>
              <a:t>Specialized skill that can be applied to a wide range of projects</a:t>
            </a:r>
          </a:p>
          <a:p>
            <a:pPr marL="274320"/>
            <a:r>
              <a:rPr lang="en-US" dirty="0" smtClean="0"/>
              <a:t>Product lines – set up as teams to develop, implement, maintain and support a particular application of suite of applications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Other approaches to organizing IT staff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Critical organizational processes—might have team that manage and provide IT services to support patient revenue cycle or patient access or medical services. Staff learn all IS associated with cross-organizational process.</a:t>
            </a:r>
          </a:p>
          <a:p>
            <a:pPr marL="274320"/>
            <a:r>
              <a:rPr lang="en-US" dirty="0" smtClean="0"/>
              <a:t>Centralized versus decentralized?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 of IT Organization Chart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27436" y="-1117636"/>
            <a:ext cx="2458648" cy="896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roles, responsibilities, and major functions of the IT dept or organization.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the role and responsibility of the CIO, CMIO, CSO, CTO, and other key IT staff.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different ways IT services might be organized and governed.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Identify key attributes of highly effective IT organizations.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 a plan for evaluating the effectiveness of the IT function within an organization.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84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IT services should be evaluated for their effectiveness and efficiency just like any other facility resource or service. Assume you were to devise a plan for assessing the effectiveness and efficiency of IT services within your healthcare organization. What would you do?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848600" cy="4525963"/>
          </a:xfrm>
        </p:spPr>
        <p:txBody>
          <a:bodyPr/>
          <a:lstStyle/>
          <a:p>
            <a:pPr marL="274320">
              <a:lnSpc>
                <a:spcPct val="80000"/>
              </a:lnSpc>
            </a:pPr>
            <a:r>
              <a:rPr lang="en-US" dirty="0" smtClean="0"/>
              <a:t>Critical that health care organizations have access to appropriate IT staff and resources to support HCIS and system users</a:t>
            </a:r>
          </a:p>
          <a:p>
            <a:pPr marL="274320">
              <a:lnSpc>
                <a:spcPct val="80000"/>
              </a:lnSpc>
            </a:pPr>
            <a:r>
              <a:rPr lang="en-US" dirty="0" smtClean="0"/>
              <a:t>IT Leadership team may include CIO, CTO, CMIO, CSO. Need to invest in IT people</a:t>
            </a:r>
          </a:p>
          <a:p>
            <a:pPr marL="274320">
              <a:lnSpc>
                <a:spcPct val="80000"/>
              </a:lnSpc>
            </a:pPr>
            <a:r>
              <a:rPr lang="en-US" dirty="0" smtClean="0"/>
              <a:t>Various factors influence how IT function may be organized &amp; structured</a:t>
            </a:r>
          </a:p>
          <a:p>
            <a:pPr marL="274320">
              <a:lnSpc>
                <a:spcPct val="80000"/>
              </a:lnSpc>
            </a:pPr>
            <a:r>
              <a:rPr lang="en-US" dirty="0" smtClean="0"/>
              <a:t>Important to continually assess IT services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Information Technology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department responsibilities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Core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Senior Leadership Roles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Other IT Staff Roles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Recruitment and Retention of IT Staff</a:t>
            </a:r>
          </a:p>
          <a:p>
            <a:pPr>
              <a:lnSpc>
                <a:spcPct val="90000"/>
              </a:lnSpc>
            </a:pPr>
            <a:r>
              <a:rPr lang="en-US" smtClean="0"/>
              <a:t>Organizing IT Staff and Services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Centralization vs Decentralization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Core IT competencies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In-House Vs Outsourced IT Services</a:t>
            </a:r>
          </a:p>
          <a:p>
            <a:r>
              <a:rPr lang="en-US" sz="2800" smtClean="0"/>
              <a:t>Evaluating the Effectiveness of the IT Function</a:t>
            </a:r>
          </a:p>
          <a:p>
            <a:pPr lvl="1"/>
            <a:r>
              <a:rPr lang="en-US" sz="2400" smtClean="0"/>
              <a:t>Governance</a:t>
            </a:r>
          </a:p>
          <a:p>
            <a:pPr lvl="1"/>
            <a:r>
              <a:rPr lang="en-US" sz="2400" smtClean="0"/>
              <a:t>Budget development and resource allocation</a:t>
            </a:r>
          </a:p>
          <a:p>
            <a:pPr lvl="1"/>
            <a:r>
              <a:rPr lang="en-US" sz="2400" smtClean="0"/>
              <a:t>System acquisition and implementation</a:t>
            </a:r>
          </a:p>
          <a:p>
            <a:pPr lvl="1"/>
            <a:r>
              <a:rPr lang="en-US" sz="2400" smtClean="0"/>
              <a:t>IT Service levels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Responsibilities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IT plan and strategy are congruent with organization’s goals</a:t>
            </a:r>
          </a:p>
          <a:p>
            <a:pPr marL="274320"/>
            <a:r>
              <a:rPr lang="en-US" dirty="0" smtClean="0"/>
              <a:t>Work with organization to acquire/develop and implement new applications</a:t>
            </a:r>
          </a:p>
          <a:p>
            <a:pPr marL="274320"/>
            <a:r>
              <a:rPr lang="en-US" dirty="0" smtClean="0"/>
              <a:t>Provide day-to-day support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Responsibilities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Manage IT infrastructure—perform backups, install networks, print weekly paychecks, secure systems from virus attacks</a:t>
            </a:r>
          </a:p>
          <a:p>
            <a:pPr marL="274320"/>
            <a:r>
              <a:rPr lang="en-US" dirty="0" smtClean="0"/>
              <a:t>Examine the role and relevance of emerging information technologies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Functions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Operations and Technical Support</a:t>
            </a:r>
          </a:p>
          <a:p>
            <a:pPr marL="674370" lvl="2">
              <a:buFont typeface="Arial" pitchFamily="34" charset="0"/>
              <a:buChar char="–"/>
              <a:defRPr/>
            </a:pPr>
            <a:r>
              <a:rPr lang="en-US" dirty="0" smtClean="0"/>
              <a:t>Manage infrastructure—servers, networks, operating systems, database management systems and workstations.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Applications management—manages the process of acquiring, developing and implementing new applications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Specialized groups—research and development</a:t>
            </a:r>
          </a:p>
          <a:p>
            <a:pPr marL="27432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Functions continued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Administration-	</a:t>
            </a:r>
          </a:p>
          <a:p>
            <a:pPr lvl="1"/>
            <a:r>
              <a:rPr lang="en-US" smtClean="0"/>
              <a:t>Oversee development of IT strategic plan</a:t>
            </a:r>
          </a:p>
          <a:p>
            <a:pPr lvl="1"/>
            <a:r>
              <a:rPr lang="en-US" smtClean="0"/>
              <a:t>Develop and monitor the IT budget</a:t>
            </a:r>
          </a:p>
          <a:p>
            <a:pPr lvl="1"/>
            <a:r>
              <a:rPr lang="en-US" smtClean="0"/>
              <a:t>Provide human resources support for the IT staff</a:t>
            </a:r>
          </a:p>
          <a:p>
            <a:pPr lvl="1"/>
            <a:r>
              <a:rPr lang="en-US" smtClean="0"/>
              <a:t>Provide support for the management of projects</a:t>
            </a:r>
          </a:p>
          <a:p>
            <a:pPr lvl="1"/>
            <a:r>
              <a:rPr lang="en-US" smtClean="0"/>
              <a:t>Manage space occupied by IT staff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Leadership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678488" y="1600200"/>
          <a:ext cx="34655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3" imgW="3429041" imgH="4114719" progId="MSGraph.Chart.8">
                  <p:embed followColorScheme="full"/>
                </p:oleObj>
              </mc:Choice>
              <mc:Fallback>
                <p:oleObj name="Chart" r:id="rId3" imgW="3429041" imgH="411471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1600200"/>
                        <a:ext cx="3465512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Chief Information Officer</a:t>
            </a:r>
          </a:p>
          <a:p>
            <a:r>
              <a:rPr lang="en-US" dirty="0" smtClean="0"/>
              <a:t>Chief Technology Officer</a:t>
            </a:r>
          </a:p>
          <a:p>
            <a:pPr lvl="1"/>
            <a:r>
              <a:rPr lang="en-US" dirty="0" smtClean="0"/>
              <a:t>Technical architecture</a:t>
            </a:r>
          </a:p>
          <a:p>
            <a:pPr lvl="1"/>
            <a:r>
              <a:rPr lang="en-US" dirty="0" smtClean="0"/>
              <a:t>Track emerging technologies</a:t>
            </a:r>
          </a:p>
          <a:p>
            <a:pPr lvl="1"/>
            <a:r>
              <a:rPr lang="en-US" dirty="0" smtClean="0"/>
              <a:t>Assess value of new technologies to organization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679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Calisto MT</vt:lpstr>
      <vt:lpstr>Wingdings</vt:lpstr>
      <vt:lpstr>Office Theme</vt:lpstr>
      <vt:lpstr>Chart</vt:lpstr>
      <vt:lpstr>PowerPoint Presentation</vt:lpstr>
      <vt:lpstr>Learning Objectives</vt:lpstr>
      <vt:lpstr>Outline</vt:lpstr>
      <vt:lpstr>Outline continued</vt:lpstr>
      <vt:lpstr>IT Responsibilities</vt:lpstr>
      <vt:lpstr>IT Responsibilities continued</vt:lpstr>
      <vt:lpstr>Core Functions</vt:lpstr>
      <vt:lpstr>Core Functions continued</vt:lpstr>
      <vt:lpstr>IT Leadership</vt:lpstr>
      <vt:lpstr>Characteristics of Effective CIOs</vt:lpstr>
      <vt:lpstr>IT Leaders continued</vt:lpstr>
      <vt:lpstr>Other IT Staff Roles</vt:lpstr>
      <vt:lpstr>Other IT Staff Roles</vt:lpstr>
      <vt:lpstr>Other IT Staff Roles</vt:lpstr>
      <vt:lpstr>Staff Attributes</vt:lpstr>
      <vt:lpstr>Organizing IT Staff</vt:lpstr>
      <vt:lpstr>Organizing IT Staff</vt:lpstr>
      <vt:lpstr>Other approaches to organizing IT staff</vt:lpstr>
      <vt:lpstr>Example of IT Organization Chart</vt:lpstr>
      <vt:lpstr>Discussion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29</cp:revision>
  <dcterms:created xsi:type="dcterms:W3CDTF">2013-05-29T17:50:42Z</dcterms:created>
  <dcterms:modified xsi:type="dcterms:W3CDTF">2014-12-01T20:35:34Z</dcterms:modified>
</cp:coreProperties>
</file>