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0023"/>
    <a:srgbClr val="D90032"/>
    <a:srgbClr val="D90019"/>
    <a:srgbClr val="D9000F"/>
    <a:srgbClr val="D2232A"/>
    <a:srgbClr val="D90005"/>
    <a:srgbClr val="D20A23"/>
    <a:srgbClr val="CA0A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22" d="100"/>
          <a:sy n="122" d="100"/>
        </p:scale>
        <p:origin x="120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58BE340-8AC2-4673-AD01-0A845BA97BF6}" type="datetimeFigureOut">
              <a:rPr lang="en-US"/>
              <a:pPr>
                <a:defRPr/>
              </a:pPr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E71A3D8-B3A1-46B4-923F-F620421C3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092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8A658C9-E417-4166-9339-D7B88EFE53BF}" type="datetimeFigureOut">
              <a:rPr lang="en-US"/>
              <a:pPr>
                <a:defRPr/>
              </a:pPr>
              <a:t>12/1/2014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BB3AB47-6E21-4A5A-B71F-2BF74F549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441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D22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/>
          <p:cNvPicPr>
            <a:picLocks noChangeAspect="1"/>
          </p:cNvPicPr>
          <p:nvPr userDrawn="1"/>
        </p:nvPicPr>
        <p:blipFill>
          <a:blip r:embed="rId2"/>
          <a:srcRect l="3609" t="3139" r="3429"/>
          <a:stretch>
            <a:fillRect/>
          </a:stretch>
        </p:blipFill>
        <p:spPr bwMode="auto">
          <a:xfrm>
            <a:off x="-12700" y="490538"/>
            <a:ext cx="91440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9"/>
          <p:cNvPicPr>
            <a:picLocks noChangeAspect="1"/>
          </p:cNvPicPr>
          <p:nvPr userDrawn="1"/>
        </p:nvPicPr>
        <p:blipFill>
          <a:blip r:embed="rId3"/>
          <a:srcRect l="1106" t="29366" r="-98" b="21632"/>
          <a:stretch>
            <a:fillRect/>
          </a:stretch>
        </p:blipFill>
        <p:spPr bwMode="auto">
          <a:xfrm>
            <a:off x="-12700" y="6096000"/>
            <a:ext cx="91567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/>
          <p:cNvPicPr>
            <a:picLocks noChangeAspect="1"/>
          </p:cNvPicPr>
          <p:nvPr userDrawn="1"/>
        </p:nvPicPr>
        <p:blipFill>
          <a:blip r:embed="rId4"/>
          <a:srcRect t="3448"/>
          <a:stretch>
            <a:fillRect/>
          </a:stretch>
        </p:blipFill>
        <p:spPr bwMode="auto">
          <a:xfrm>
            <a:off x="2809875" y="3124200"/>
            <a:ext cx="3524250" cy="159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5"/>
          <a:srcRect b="6918"/>
          <a:stretch>
            <a:fillRect/>
          </a:stretch>
        </p:blipFill>
        <p:spPr bwMode="auto">
          <a:xfrm>
            <a:off x="3011488" y="4829175"/>
            <a:ext cx="3121025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11"/>
          <p:cNvSpPr txBox="1"/>
          <p:nvPr userDrawn="1"/>
        </p:nvSpPr>
        <p:spPr>
          <a:xfrm>
            <a:off x="2532063" y="5548313"/>
            <a:ext cx="40798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Calisto MT" pitchFamily="18" charset="0"/>
                <a:cs typeface="+mn-cs"/>
              </a:rPr>
              <a:t>Karen A. Wager  </a:t>
            </a:r>
            <a:r>
              <a:rPr lang="en-US" sz="1200" dirty="0">
                <a:solidFill>
                  <a:schemeClr val="bg1"/>
                </a:solidFill>
                <a:latin typeface="Calisto MT" pitchFamily="18" charset="0"/>
                <a:cs typeface="+mn-cs"/>
              </a:rPr>
              <a:t>|</a:t>
            </a:r>
            <a:r>
              <a:rPr lang="en-US" sz="1200" dirty="0">
                <a:latin typeface="Calisto MT" pitchFamily="18" charset="0"/>
                <a:cs typeface="+mn-cs"/>
              </a:rPr>
              <a:t> Frances Wickham Lee  </a:t>
            </a:r>
            <a:r>
              <a:rPr lang="en-US" sz="1200" dirty="0">
                <a:solidFill>
                  <a:schemeClr val="bg1"/>
                </a:solidFill>
                <a:latin typeface="Calisto MT" pitchFamily="18" charset="0"/>
                <a:cs typeface="+mn-cs"/>
              </a:rPr>
              <a:t>| </a:t>
            </a:r>
            <a:r>
              <a:rPr lang="en-US" sz="1200" dirty="0">
                <a:latin typeface="Calisto MT" pitchFamily="18" charset="0"/>
                <a:cs typeface="+mn-cs"/>
              </a:rPr>
              <a:t> John P. Glaser </a:t>
            </a:r>
          </a:p>
        </p:txBody>
      </p:sp>
      <p:cxnSp>
        <p:nvCxnSpPr>
          <p:cNvPr id="7" name="Straight Connector 21"/>
          <p:cNvCxnSpPr/>
          <p:nvPr userDrawn="1"/>
        </p:nvCxnSpPr>
        <p:spPr>
          <a:xfrm>
            <a:off x="2895600" y="4716463"/>
            <a:ext cx="335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rcRect l="3609" t="3139" r="3429"/>
          <a:stretch>
            <a:fillRect/>
          </a:stretch>
        </p:blipFill>
        <p:spPr bwMode="auto">
          <a:xfrm>
            <a:off x="-12700" y="490538"/>
            <a:ext cx="91440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622" y="609600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596063"/>
            <a:ext cx="9144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457200" y="6553200"/>
            <a:ext cx="8305800" cy="2873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Health Care Information Systems: A Practical Approach for Health Care Management 3</a:t>
            </a:r>
            <a:r>
              <a:rPr lang="en-US" baseline="30000" dirty="0" smtClean="0"/>
              <a:t>rd</a:t>
            </a:r>
            <a:r>
              <a:rPr lang="en-US" dirty="0" smtClean="0"/>
              <a:t> Edition  	  K. Wager, F. Lee, &amp; J. Glaser  	                    </a:t>
            </a:r>
            <a:fld id="{EEEF950D-FC1D-4C9A-A61B-F936FD8F0B3F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D2232A"/>
              </a:buClr>
              <a:defRPr/>
            </a:lvl1pPr>
            <a:lvl2pPr marL="742950" indent="-285750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tx1">
                  <a:lumMod val="65000"/>
                  <a:lumOff val="35000"/>
                </a:schemeClr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tx1">
                  <a:lumMod val="85000"/>
                  <a:lumOff val="15000"/>
                </a:schemeClr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596063"/>
            <a:ext cx="9144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457200" y="6553200"/>
            <a:ext cx="8305800" cy="2873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Health Care Information Systems: A Practical Approach for Health Care Management 3</a:t>
            </a:r>
            <a:r>
              <a:rPr lang="en-US" baseline="30000" dirty="0" smtClean="0"/>
              <a:t>rd</a:t>
            </a:r>
            <a:r>
              <a:rPr lang="en-US" dirty="0" smtClean="0"/>
              <a:t> Edition  	  K. Wager, F. Lee, &amp; J. Glaser  	                    </a:t>
            </a:r>
            <a:fld id="{48F44C1C-2953-4F8C-9199-3EA488182E5D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596063"/>
            <a:ext cx="9144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 txBox="1">
            <a:spLocks/>
          </p:cNvSpPr>
          <p:nvPr userDrawn="1"/>
        </p:nvSpPr>
        <p:spPr>
          <a:xfrm>
            <a:off x="457200" y="6553200"/>
            <a:ext cx="8305800" cy="2873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Health Care Information Systems: A Practical Approach for Health Care Management 3</a:t>
            </a:r>
            <a:r>
              <a:rPr lang="en-US" baseline="30000" dirty="0" smtClean="0"/>
              <a:t>rd</a:t>
            </a:r>
            <a:r>
              <a:rPr lang="en-US" dirty="0" smtClean="0"/>
              <a:t> Edition  	  K. Wager, F. Lee, &amp; J. Glaser  	                    </a:t>
            </a:r>
            <a:fld id="{E9E593DB-BC42-4B8B-8228-6F33CD60E4FE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596063"/>
            <a:ext cx="9144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457200" y="6553200"/>
            <a:ext cx="8305800" cy="2873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Health Care Information Systems: A Practical Approach for Health Care Management 3</a:t>
            </a:r>
            <a:r>
              <a:rPr lang="en-US" baseline="30000" dirty="0" smtClean="0"/>
              <a:t>rd</a:t>
            </a:r>
            <a:r>
              <a:rPr lang="en-US" dirty="0" smtClean="0"/>
              <a:t> Edition  	  K. Wager, F. Lee, &amp; J. Glaser  	                    </a:t>
            </a:r>
            <a:fld id="{CCC8B8AC-5359-4DB0-AECC-A7CBAB8499C8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effectLst>
            <a:innerShdw blurRad="114300">
              <a:srgbClr val="D90023"/>
            </a:innerShdw>
          </a:effectLst>
          <a:latin typeface="Calisto MT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D2232A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7F7F7F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404040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262626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3"/>
          <p:cNvSpPr txBox="1">
            <a:spLocks noChangeArrowheads="1"/>
          </p:cNvSpPr>
          <p:nvPr/>
        </p:nvSpPr>
        <p:spPr bwMode="auto">
          <a:xfrm>
            <a:off x="304800" y="838200"/>
            <a:ext cx="6781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>
                <a:latin typeface="Times New Roman" pitchFamily="18" charset="0"/>
              </a:rPr>
              <a:t>Chapter 13</a:t>
            </a:r>
          </a:p>
          <a:p>
            <a:r>
              <a:rPr lang="en-US" sz="3200" b="1">
                <a:latin typeface="Times New Roman" pitchFamily="18" charset="0"/>
              </a:rPr>
              <a:t>IT Alignment and Strategic Planning</a:t>
            </a:r>
          </a:p>
          <a:p>
            <a:pPr>
              <a:spcBef>
                <a:spcPct val="50000"/>
              </a:spcBef>
            </a:pPr>
            <a:endParaRPr lang="en-US" sz="32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 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 </a:t>
            </a:r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3886200" y="3505200"/>
            <a:ext cx="2819400" cy="1219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imes New Roman" pitchFamily="18" charset="0"/>
                <a:cs typeface="Times New Roman" pitchFamily="18" charset="0"/>
              </a:rPr>
              <a:t>Leadership Synthesis</a:t>
            </a:r>
          </a:p>
          <a:p>
            <a:pPr algn="ctr"/>
            <a:r>
              <a:rPr lang="en-US" sz="1400" b="1">
                <a:latin typeface="Times New Roman" pitchFamily="18" charset="0"/>
                <a:cs typeface="Times New Roman" pitchFamily="18" charset="0"/>
              </a:rPr>
              <a:t>and Debate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590800" y="2209800"/>
            <a:ext cx="22098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  <a:cs typeface="Times New Roman" pitchFamily="18" charset="0"/>
              </a:rPr>
              <a:t>IT Ramifications of Organizational Strategies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953000" y="1752600"/>
            <a:ext cx="19812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  <a:cs typeface="Times New Roman" pitchFamily="18" charset="0"/>
              </a:rPr>
              <a:t>Continuous Process and Information Management Improvement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858000" y="2362200"/>
            <a:ext cx="1752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  <a:cs typeface="Times New Roman" pitchFamily="18" charset="0"/>
              </a:rPr>
              <a:t>New Information Technology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1676400" y="2971800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  <a:cs typeface="Times New Roman" pitchFamily="18" charset="0"/>
              </a:rPr>
              <a:t>Strategic Trajectory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2743200" y="5486400"/>
            <a:ext cx="2514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  <a:cs typeface="Times New Roman" pitchFamily="18" charset="0"/>
              </a:rPr>
              <a:t>Application Inventory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334000" y="5486400"/>
            <a:ext cx="2209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  <a:cs typeface="Times New Roman" pitchFamily="18" charset="0"/>
              </a:rPr>
              <a:t>IT Asset Initiatives</a:t>
            </a:r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3733800" y="2743200"/>
            <a:ext cx="8382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H="1">
            <a:off x="5638800" y="2743200"/>
            <a:ext cx="76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 flipH="1">
            <a:off x="6400800" y="2971800"/>
            <a:ext cx="838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2971800" y="32766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 flipH="1">
            <a:off x="4114800" y="4724400"/>
            <a:ext cx="457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5715000" y="4800600"/>
            <a:ext cx="228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2133600" y="609600"/>
            <a:ext cx="640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cs typeface="Times New Roman" pitchFamily="18" charset="0"/>
            </a:endParaRP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1828800" y="609600"/>
            <a:ext cx="701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6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The Synthesis of the IT Strategy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The IT Asset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 smtClean="0"/>
              <a:t>Applications</a:t>
            </a:r>
          </a:p>
          <a:p>
            <a:pPr lvl="1"/>
            <a:r>
              <a:rPr lang="en-US" sz="2400" smtClean="0"/>
              <a:t>Sourcing</a:t>
            </a:r>
          </a:p>
          <a:p>
            <a:pPr lvl="1"/>
            <a:r>
              <a:rPr lang="en-US" sz="2400" smtClean="0"/>
              <a:t>Application uniformity</a:t>
            </a:r>
          </a:p>
          <a:p>
            <a:pPr lvl="1"/>
            <a:r>
              <a:rPr lang="en-US" sz="2400" smtClean="0"/>
              <a:t>Application acquisition</a:t>
            </a:r>
          </a:p>
          <a:p>
            <a:r>
              <a:rPr lang="en-US" sz="2800" smtClean="0"/>
              <a:t>Infrastructure</a:t>
            </a:r>
          </a:p>
          <a:p>
            <a:pPr lvl="1"/>
            <a:r>
              <a:rPr lang="en-US" sz="2400" smtClean="0"/>
              <a:t>We want our applications to be able to …, e.g., support clinical decision support and be accessible from home</a:t>
            </a:r>
          </a:p>
          <a:p>
            <a:pPr lvl="1"/>
            <a:r>
              <a:rPr lang="en-US" sz="2400" smtClean="0"/>
              <a:t>Broad properties of the infrastructure, e.g., security and reliability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The IT Asset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Data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Acquisition of new types of data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Data meaning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Organizational responsibility for managing data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Data analysis technologies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IT Staff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Acquisition of new skills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Organization of the IT staff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Sourcing of the IT staff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Characteristics of the IT staff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mtClean="0">
                <a:effectLst/>
                <a:latin typeface="Calisto MT"/>
              </a:rPr>
              <a:t>A Normative Approach to Developing IT Strategy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Strategy discussion linkage</a:t>
            </a:r>
          </a:p>
          <a:p>
            <a:r>
              <a:rPr lang="en-US" smtClean="0"/>
              <a:t>IT liaisons</a:t>
            </a:r>
          </a:p>
          <a:p>
            <a:r>
              <a:rPr lang="en-US" smtClean="0"/>
              <a:t>New technology review</a:t>
            </a:r>
          </a:p>
          <a:p>
            <a:r>
              <a:rPr lang="en-US" smtClean="0"/>
              <a:t>Synthesis of discussion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600" smtClean="0">
                <a:effectLst/>
                <a:latin typeface="Calisto MT"/>
              </a:rPr>
              <a:t>An Example of the Linkage Between Organizational Goals and the IT Agenda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 </a:t>
            </a:r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2159000" y="1976438"/>
          <a:ext cx="6261100" cy="443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7" name="Document" r:id="rId3" imgW="6261354" imgH="4430649" progId="Word.Document.8">
                  <p:embed/>
                </p:oleObj>
              </mc:Choice>
              <mc:Fallback>
                <p:oleObj name="Document" r:id="rId3" imgW="6261354" imgH="4430649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0" y="1976438"/>
                        <a:ext cx="6261100" cy="4430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IT Alignment at Maturity</a:t>
            </a:r>
            <a:r>
              <a:rPr lang="en-US" sz="1600" smtClean="0">
                <a:effectLst/>
                <a:latin typeface="Calisto MT"/>
              </a:rPr>
              <a:t> </a:t>
            </a:r>
            <a:br>
              <a:rPr lang="en-US" sz="1600" smtClean="0">
                <a:effectLst/>
                <a:latin typeface="Calisto MT"/>
              </a:rPr>
            </a:br>
            <a:r>
              <a:rPr lang="en-US" sz="1600" smtClean="0">
                <a:effectLst/>
                <a:latin typeface="Calisto MT"/>
              </a:rPr>
              <a:t>Keen, 1993</a:t>
            </a:r>
            <a:endParaRPr lang="en-US" smtClean="0">
              <a:effectLst/>
              <a:latin typeface="Calisto MT"/>
            </a:endParaRPr>
          </a:p>
        </p:txBody>
      </p:sp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IT planning was not a separate process</a:t>
            </a:r>
          </a:p>
          <a:p>
            <a:pPr>
              <a:lnSpc>
                <a:spcPct val="90000"/>
              </a:lnSpc>
            </a:pPr>
            <a:r>
              <a:rPr lang="en-US" smtClean="0"/>
              <a:t>IT planning had neither a beginning nor an end</a:t>
            </a:r>
          </a:p>
          <a:p>
            <a:pPr>
              <a:lnSpc>
                <a:spcPct val="90000"/>
              </a:lnSpc>
            </a:pPr>
            <a:r>
              <a:rPr lang="en-US" smtClean="0"/>
              <a:t>IT planning involved shared decision making and shared learning between IT and the organization</a:t>
            </a:r>
          </a:p>
          <a:p>
            <a:pPr>
              <a:lnSpc>
                <a:spcPct val="90000"/>
              </a:lnSpc>
            </a:pPr>
            <a:r>
              <a:rPr lang="en-US" smtClean="0"/>
              <a:t>The IT plan emphasized themes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Summary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IT planning has several objectives</a:t>
            </a:r>
          </a:p>
          <a:p>
            <a:r>
              <a:rPr lang="en-US" smtClean="0"/>
              <a:t>IT strategies are developed through four vectors</a:t>
            </a:r>
          </a:p>
          <a:p>
            <a:r>
              <a:rPr lang="en-US" smtClean="0"/>
              <a:t>IT alignment remains a significant organizational challenge</a:t>
            </a:r>
          </a:p>
          <a:p>
            <a:r>
              <a:rPr lang="en-US" smtClean="0"/>
              <a:t>IT is a tool; its value is achieved by thoughtful application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Outline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Objectives of IT alignment and strategic planning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An overview of strategy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Vectors for arriving at IT strategy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The IT Asset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 normative approach to IT strategy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IT alignment at maturity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mtClean="0">
                <a:effectLst/>
                <a:latin typeface="Calisto MT"/>
              </a:rPr>
              <a:t>Objectives of Strategic IT Planning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Ensure that information technology plans and activities are well linked to the plans and activities of the organization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Ensure that the alignment is comprehensive: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cs typeface="Times New Roman" pitchFamily="18" charset="0"/>
              </a:rPr>
              <a:t>Each aspect of strategy has been addressed from an IT perspective recognizing that not all aspects have an IT component and not all components will be funded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cs typeface="Times New Roman" pitchFamily="18" charset="0"/>
              </a:rPr>
              <a:t>The non-IT organizational initiatives needed to ensure maximum leverage of the IT initiative, for example, process re-engineering, are understood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cs typeface="Times New Roman" pitchFamily="18" charset="0"/>
              </a:rPr>
              <a:t>The organization has not missed a strategic IT opportunity, for example, those that might result from new technologies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mtClean="0">
                <a:effectLst/>
                <a:latin typeface="Calisto MT"/>
              </a:rPr>
              <a:t>Objectives of Strategic IT Planning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>
                <a:cs typeface="Times New Roman" pitchFamily="18" charset="0"/>
              </a:rPr>
              <a:t>Develop the tactical plan that details approved project descriptions, timetables, budgets, staffing plans and plan risk factors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cs typeface="Times New Roman" pitchFamily="18" charset="0"/>
              </a:rPr>
              <a:t>Create a communication tool that can inform the organization of the IT initiatives which will be undertaken and those that will not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cs typeface="Times New Roman" pitchFamily="18" charset="0"/>
              </a:rPr>
              <a:t>Establish a political process that helps to ensure that the plan results have sufficient organizational support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Overview of Strategy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Formulation</a:t>
            </a:r>
          </a:p>
          <a:p>
            <a:pPr lvl="1"/>
            <a:r>
              <a:rPr lang="en-US" smtClean="0"/>
              <a:t>Mission and goals</a:t>
            </a:r>
          </a:p>
          <a:p>
            <a:pPr lvl="1"/>
            <a:r>
              <a:rPr lang="en-US" smtClean="0"/>
              <a:t>Activities and initiatives</a:t>
            </a:r>
          </a:p>
          <a:p>
            <a:r>
              <a:rPr lang="en-US" smtClean="0"/>
              <a:t>Implementation</a:t>
            </a:r>
          </a:p>
          <a:p>
            <a:pPr lvl="1"/>
            <a:r>
              <a:rPr lang="en-US" smtClean="0"/>
              <a:t>Structures</a:t>
            </a:r>
          </a:p>
          <a:p>
            <a:pPr lvl="1"/>
            <a:r>
              <a:rPr lang="en-US" smtClean="0"/>
              <a:t>Skills</a:t>
            </a:r>
          </a:p>
          <a:p>
            <a:pPr lvl="1"/>
            <a:r>
              <a:rPr lang="en-US" smtClean="0"/>
              <a:t>Organizational capabilities</a:t>
            </a:r>
          </a:p>
          <a:p>
            <a:pPr lvl="1"/>
            <a:r>
              <a:rPr lang="en-US" smtClean="0"/>
              <a:t>Organizational processes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mtClean="0">
                <a:effectLst/>
                <a:latin typeface="Calisto MT"/>
              </a:rPr>
              <a:t>Vectors for Arriving at IT Strategy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Derived from organizational strategy</a:t>
            </a:r>
          </a:p>
          <a:p>
            <a:r>
              <a:rPr lang="en-US" smtClean="0"/>
              <a:t>Persistent focus on core organizational processes</a:t>
            </a:r>
          </a:p>
          <a:p>
            <a:r>
              <a:rPr lang="en-US" smtClean="0"/>
              <a:t>New technology</a:t>
            </a:r>
          </a:p>
          <a:p>
            <a:r>
              <a:rPr lang="en-US" smtClean="0"/>
              <a:t>Strategic trajectory/vision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mtClean="0">
                <a:effectLst/>
                <a:latin typeface="Calisto MT"/>
              </a:rPr>
              <a:t>Example of IT Strategy Derived from Organizational Strategy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How should IT support our disease management initiative?</a:t>
            </a:r>
            <a:endParaRPr lang="en-US" sz="3600" smtClean="0"/>
          </a:p>
          <a:p>
            <a:pPr lvl="1">
              <a:lnSpc>
                <a:spcPct val="90000"/>
              </a:lnSpc>
            </a:pPr>
            <a:r>
              <a:rPr lang="en-US" smtClean="0"/>
              <a:t>Develop and publish best practices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Monitor costs, quality and care activity of a cohort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Guide documentation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Remind providers and patients of health maintenance steps to be taken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Remotely monitor and manage a specific patient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mtClean="0">
                <a:effectLst/>
                <a:latin typeface="Calisto MT"/>
              </a:rPr>
              <a:t>Example of a New Technology Vector – Mobile Devices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754188"/>
            <a:ext cx="8229600" cy="43719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 </a:t>
            </a:r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2595563" y="2128838"/>
          <a:ext cx="5322887" cy="405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" name="Document" r:id="rId3" imgW="5326200" imgH="4052160" progId="Word.Document.8">
                  <p:embed/>
                </p:oleObj>
              </mc:Choice>
              <mc:Fallback>
                <p:oleObj name="Document" r:id="rId3" imgW="5326200" imgH="405216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5563" y="2128838"/>
                        <a:ext cx="5322887" cy="405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mtClean="0">
                <a:solidFill>
                  <a:srgbClr val="993300"/>
                </a:solidFill>
                <a:effectLst/>
                <a:latin typeface="Calisto MT"/>
              </a:rPr>
              <a:t>Example of a Focus on a Core Organizational Process</a:t>
            </a: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1752600" y="1676400"/>
          <a:ext cx="7086600" cy="609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7" name="Document" r:id="rId3" imgW="5962680" imgH="5972040" progId="Word.Document.8">
                  <p:embed/>
                </p:oleObj>
              </mc:Choice>
              <mc:Fallback>
                <p:oleObj name="Document" r:id="rId3" imgW="5962680" imgH="597204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676400"/>
                        <a:ext cx="7086600" cy="609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</TotalTime>
  <Words>525</Words>
  <Application>Microsoft Office PowerPoint</Application>
  <PresentationFormat>On-screen Show (4:3)</PresentationFormat>
  <Paragraphs>90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Calisto MT</vt:lpstr>
      <vt:lpstr>Times New Roman</vt:lpstr>
      <vt:lpstr>Wingdings</vt:lpstr>
      <vt:lpstr>Office Theme</vt:lpstr>
      <vt:lpstr>Document</vt:lpstr>
      <vt:lpstr>PowerPoint Presentation</vt:lpstr>
      <vt:lpstr>Outline</vt:lpstr>
      <vt:lpstr>Objectives of Strategic IT Planning</vt:lpstr>
      <vt:lpstr>Objectives of Strategic IT Planning</vt:lpstr>
      <vt:lpstr>Overview of Strategy</vt:lpstr>
      <vt:lpstr>Vectors for Arriving at IT Strategy</vt:lpstr>
      <vt:lpstr>Example of IT Strategy Derived from Organizational Strategy</vt:lpstr>
      <vt:lpstr>Example of a New Technology Vector – Mobile Devices</vt:lpstr>
      <vt:lpstr>Example of a Focus on a Core Organizational Process</vt:lpstr>
      <vt:lpstr> </vt:lpstr>
      <vt:lpstr>The IT Asset</vt:lpstr>
      <vt:lpstr>The IT Asset</vt:lpstr>
      <vt:lpstr>A Normative Approach to Developing IT Strategy</vt:lpstr>
      <vt:lpstr>An Example of the Linkage Between Organizational Goals and the IT Agenda</vt:lpstr>
      <vt:lpstr>IT Alignment at Maturity  Keen, 1993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Training Laptop</dc:creator>
  <cp:lastModifiedBy>Ferreira</cp:lastModifiedBy>
  <cp:revision>26</cp:revision>
  <dcterms:created xsi:type="dcterms:W3CDTF">2013-05-29T17:50:42Z</dcterms:created>
  <dcterms:modified xsi:type="dcterms:W3CDTF">2014-12-01T20:36:04Z</dcterms:modified>
</cp:coreProperties>
</file>