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3"/>
    <a:srgbClr val="D90032"/>
    <a:srgbClr val="D90019"/>
    <a:srgbClr val="D9000F"/>
    <a:srgbClr val="D2232A"/>
    <a:srgbClr val="D90005"/>
    <a:srgbClr val="D20A23"/>
    <a:srgbClr val="CA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05E92A-E7AD-486F-B4D7-9621A5ECAD18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A37726-2801-496D-8E4D-BC619AFB3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066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E87FF5-9E2F-4ABF-94CF-3B6CA021C8BC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423C50-B22F-4EC9-8A49-C5318D65E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76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3"/>
          <a:srcRect l="1106" t="29366" r="-98" b="21632"/>
          <a:stretch>
            <a:fillRect/>
          </a:stretch>
        </p:blipFill>
        <p:spPr bwMode="auto">
          <a:xfrm>
            <a:off x="-12700" y="6096000"/>
            <a:ext cx="9156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/>
          </p:cNvPicPr>
          <p:nvPr userDrawn="1"/>
        </p:nvPicPr>
        <p:blipFill>
          <a:blip r:embed="rId4"/>
          <a:srcRect t="3448"/>
          <a:stretch>
            <a:fillRect/>
          </a:stretch>
        </p:blipFill>
        <p:spPr bwMode="auto">
          <a:xfrm>
            <a:off x="2809875" y="3124200"/>
            <a:ext cx="35242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5"/>
          <a:srcRect b="6918"/>
          <a:stretch>
            <a:fillRect/>
          </a:stretch>
        </p:blipFill>
        <p:spPr bwMode="auto">
          <a:xfrm>
            <a:off x="3011488" y="4829175"/>
            <a:ext cx="3121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2532063" y="5548313"/>
            <a:ext cx="4079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sto MT" pitchFamily="18" charset="0"/>
                <a:cs typeface="+mn-cs"/>
              </a:rPr>
              <a:t>Karen A. Wager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</a:t>
            </a:r>
            <a:r>
              <a:rPr lang="en-US" sz="1200" dirty="0">
                <a:latin typeface="Calisto MT" pitchFamily="18" charset="0"/>
                <a:cs typeface="+mn-cs"/>
              </a:rPr>
              <a:t> Frances Wickham Lee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 </a:t>
            </a:r>
            <a:r>
              <a:rPr lang="en-US" sz="1200" dirty="0">
                <a:latin typeface="Calisto MT" pitchFamily="18" charset="0"/>
                <a:cs typeface="+mn-cs"/>
              </a:rPr>
              <a:t> John P. Glaser </a:t>
            </a:r>
          </a:p>
        </p:txBody>
      </p:sp>
      <p:cxnSp>
        <p:nvCxnSpPr>
          <p:cNvPr id="7" name="Straight Connector 21"/>
          <p:cNvCxnSpPr/>
          <p:nvPr userDrawn="1"/>
        </p:nvCxnSpPr>
        <p:spPr>
          <a:xfrm>
            <a:off x="2895600" y="4716463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B611947F-AFF0-4E69-AF86-BFE25B23FD2D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93046400-47C6-4AE7-8A55-F3C912E8BD0A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2D0BBE7D-2F4C-4FD7-BB67-AC9F6C1FEFE6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D8F7BCCA-2DA9-472A-B0CC-6D66F41E649E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26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Chapter 14</a:t>
            </a:r>
          </a:p>
          <a:p>
            <a:r>
              <a:rPr lang="en-US" sz="3200" b="1">
                <a:latin typeface="Times New Roman" pitchFamily="18" charset="0"/>
              </a:rPr>
              <a:t>Strategy Considerations</a:t>
            </a:r>
          </a:p>
          <a:p>
            <a:pPr>
              <a:spcBef>
                <a:spcPct val="50000"/>
              </a:spcBef>
            </a:pPr>
            <a:endParaRPr 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Outline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Complementary strategies</a:t>
            </a:r>
          </a:p>
          <a:p>
            <a:r>
              <a:rPr lang="en-US" smtClean="0"/>
              <a:t>Strategy evolution</a:t>
            </a:r>
          </a:p>
          <a:p>
            <a:r>
              <a:rPr lang="en-US" smtClean="0"/>
              <a:t>Governing concepts</a:t>
            </a:r>
          </a:p>
          <a:p>
            <a:r>
              <a:rPr lang="en-US" smtClean="0"/>
              <a:t>IT as a way to enhance competitive position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Complementary Strategies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Broad leverage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Elevate some aspects of organizational IT related competency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For example managing change and managing industry partnerships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 Initiative specific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Manage factors, conditions, and relationships that should or must exist if a proposed IT initiative is to succeed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For example creation of a regional collaboration and Meaningful Use payments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Strategy Evolution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Strategies evolve due to: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Industry changes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Technology evolution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Organizational completion of a current strategy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Example of a strategy that evolves following the completion of the implementation of an EHR: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Continuous improvement of processes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Leveraging of data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System extensions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Governing Concepts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609600" y="1600200"/>
            <a:ext cx="8229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Refer to how the organization views a particular IT challenge or opportunity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Have great power since they frame management’s understanding of the challenges and opportunities they confront. 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Examples include how an organization answers questions such as: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What is it about the electronic health record that makes it important to us?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What does “integrated systems” mean to us?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Should we treat IT as an expense or an investment?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Should we collaborate with other organizations in our region on IT or view IT as a differentiator or both?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Governing Concepts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Understandings that result from a governing concept of applications as foundations:</a:t>
            </a:r>
          </a:p>
          <a:p>
            <a:pPr lvl="1"/>
            <a:r>
              <a:rPr lang="en-US" sz="2400" smtClean="0"/>
              <a:t>Implementation never stops</a:t>
            </a:r>
          </a:p>
          <a:p>
            <a:pPr lvl="1"/>
            <a:r>
              <a:rPr lang="en-US" sz="2400" smtClean="0"/>
              <a:t>Architecture becomes very important</a:t>
            </a:r>
          </a:p>
          <a:p>
            <a:pPr lvl="1"/>
            <a:r>
              <a:rPr lang="en-US" sz="2400" smtClean="0"/>
              <a:t>The request for proposal becomes less important</a:t>
            </a:r>
          </a:p>
          <a:p>
            <a:pPr lvl="1"/>
            <a:r>
              <a:rPr lang="en-US" sz="2400" smtClean="0"/>
              <a:t>Determining ROI becomes difficult</a:t>
            </a:r>
          </a:p>
          <a:p>
            <a:pPr lvl="1"/>
            <a:r>
              <a:rPr lang="en-US" sz="2400" smtClean="0"/>
              <a:t>Foundation replacement should be rare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Competitive Value of Information Technology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Sources of advantage</a:t>
            </a:r>
          </a:p>
          <a:p>
            <a:pPr lvl="1"/>
            <a:r>
              <a:rPr lang="en-US" smtClean="0"/>
              <a:t>Leverage of organizational processes</a:t>
            </a:r>
          </a:p>
          <a:p>
            <a:pPr lvl="1"/>
            <a:r>
              <a:rPr lang="en-US" smtClean="0"/>
              <a:t>Rapid and accurate provision of critical data</a:t>
            </a:r>
          </a:p>
          <a:p>
            <a:pPr lvl="1"/>
            <a:r>
              <a:rPr lang="en-US" smtClean="0"/>
              <a:t>Product and service differentiation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The Competitive Value of Information Technology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Observations </a:t>
            </a:r>
          </a:p>
          <a:p>
            <a:pPr lvl="1"/>
            <a:r>
              <a:rPr lang="en-US" sz="2400" smtClean="0"/>
              <a:t>Obtaining and sustaining and advantage is difficult</a:t>
            </a:r>
          </a:p>
          <a:p>
            <a:pPr lvl="1"/>
            <a:r>
              <a:rPr lang="en-US" sz="2400" smtClean="0"/>
              <a:t>Competitive baggage can accumulate</a:t>
            </a:r>
          </a:p>
          <a:p>
            <a:pPr lvl="1"/>
            <a:r>
              <a:rPr lang="en-US" sz="2400" smtClean="0"/>
              <a:t>An IT arms race can ensue</a:t>
            </a:r>
          </a:p>
          <a:p>
            <a:pPr lvl="1"/>
            <a:r>
              <a:rPr lang="en-US" sz="2400" smtClean="0"/>
              <a:t>Poorly constructed concepts can blind</a:t>
            </a:r>
          </a:p>
          <a:p>
            <a:pPr lvl="1"/>
            <a:r>
              <a:rPr lang="en-US" sz="2400" smtClean="0"/>
              <a:t>Technology is a tool</a:t>
            </a:r>
          </a:p>
          <a:p>
            <a:pPr lvl="1"/>
            <a:r>
              <a:rPr lang="en-US" sz="2400" smtClean="0"/>
              <a:t>Organizations achieve advantage through “singles” and rarely through “grand slams”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Summary	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Creating and adjusting an IT strategy must consider lessons learned from othe industries</a:t>
            </a:r>
          </a:p>
          <a:p>
            <a:r>
              <a:rPr lang="en-US" sz="2800" smtClean="0"/>
              <a:t>These lessons include:</a:t>
            </a:r>
          </a:p>
          <a:p>
            <a:pPr lvl="1"/>
            <a:r>
              <a:rPr lang="en-US" sz="2400" smtClean="0"/>
              <a:t>The need for complementary strategies</a:t>
            </a:r>
          </a:p>
          <a:p>
            <a:pPr lvl="1"/>
            <a:r>
              <a:rPr lang="en-US" sz="2400" smtClean="0"/>
              <a:t>Strategy evolution</a:t>
            </a:r>
          </a:p>
          <a:p>
            <a:pPr lvl="1"/>
            <a:r>
              <a:rPr lang="en-US" sz="2400" smtClean="0"/>
              <a:t>Governing concepts</a:t>
            </a:r>
          </a:p>
          <a:p>
            <a:pPr lvl="1"/>
            <a:r>
              <a:rPr lang="en-US" sz="2400" smtClean="0"/>
              <a:t>The use of information technology to achieve a competitive advantage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356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Calisto MT</vt:lpstr>
      <vt:lpstr>Times New Roman</vt:lpstr>
      <vt:lpstr>Wingdings</vt:lpstr>
      <vt:lpstr>Office Theme</vt:lpstr>
      <vt:lpstr>PowerPoint Presentation</vt:lpstr>
      <vt:lpstr>Outline</vt:lpstr>
      <vt:lpstr>Complementary Strategies</vt:lpstr>
      <vt:lpstr>Strategy Evolution</vt:lpstr>
      <vt:lpstr>Governing Concepts</vt:lpstr>
      <vt:lpstr>Governing Concepts</vt:lpstr>
      <vt:lpstr>The Competitive Value of Information Technology</vt:lpstr>
      <vt:lpstr>The Competitive Value of Information Technology</vt:lpstr>
      <vt:lpstr>Summary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26</cp:revision>
  <dcterms:created xsi:type="dcterms:W3CDTF">2013-05-29T17:50:42Z</dcterms:created>
  <dcterms:modified xsi:type="dcterms:W3CDTF">2014-12-01T20:36:35Z</dcterms:modified>
</cp:coreProperties>
</file>