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23"/>
    <a:srgbClr val="D90032"/>
    <a:srgbClr val="D90019"/>
    <a:srgbClr val="D9000F"/>
    <a:srgbClr val="D2232A"/>
    <a:srgbClr val="D90005"/>
    <a:srgbClr val="D20A23"/>
    <a:srgbClr val="CA0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AC9434-278F-4A0A-A230-D61ADA88C11C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6D1BEE-5104-4642-9C0B-D865484D9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7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E4F6F3-376B-4DBB-BB17-3EDAEEA7698B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0D3F57-FD6B-4E00-9CF3-48821348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8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792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9"/>
          <p:cNvPicPr>
            <a:picLocks noChangeAspect="1"/>
          </p:cNvPicPr>
          <p:nvPr userDrawn="1"/>
        </p:nvPicPr>
        <p:blipFill>
          <a:blip r:embed="rId3"/>
          <a:srcRect l="1106" t="29366" r="-98" b="21632"/>
          <a:stretch>
            <a:fillRect/>
          </a:stretch>
        </p:blipFill>
        <p:spPr bwMode="auto">
          <a:xfrm>
            <a:off x="-12700" y="6096000"/>
            <a:ext cx="9156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/>
          </p:cNvPicPr>
          <p:nvPr userDrawn="1"/>
        </p:nvPicPr>
        <p:blipFill>
          <a:blip r:embed="rId4"/>
          <a:srcRect t="3448"/>
          <a:stretch>
            <a:fillRect/>
          </a:stretch>
        </p:blipFill>
        <p:spPr bwMode="auto">
          <a:xfrm>
            <a:off x="2809875" y="3124200"/>
            <a:ext cx="352425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5"/>
          <a:srcRect b="6918"/>
          <a:stretch>
            <a:fillRect/>
          </a:stretch>
        </p:blipFill>
        <p:spPr bwMode="auto">
          <a:xfrm>
            <a:off x="3011488" y="4829175"/>
            <a:ext cx="31210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2532063" y="5548313"/>
            <a:ext cx="40798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sto MT" pitchFamily="18" charset="0"/>
                <a:cs typeface="+mn-cs"/>
              </a:rPr>
              <a:t>Karen A. Wager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</a:t>
            </a:r>
            <a:r>
              <a:rPr lang="en-US" sz="1200" dirty="0">
                <a:latin typeface="Calisto MT" pitchFamily="18" charset="0"/>
                <a:cs typeface="+mn-cs"/>
              </a:rPr>
              <a:t> Frances Wickham Lee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 </a:t>
            </a:r>
            <a:r>
              <a:rPr lang="en-US" sz="1200" dirty="0">
                <a:latin typeface="Calisto MT" pitchFamily="18" charset="0"/>
                <a:cs typeface="+mn-cs"/>
              </a:rPr>
              <a:t> John P. Glaser </a:t>
            </a:r>
          </a:p>
        </p:txBody>
      </p:sp>
      <p:cxnSp>
        <p:nvCxnSpPr>
          <p:cNvPr id="7" name="Straight Connector 21"/>
          <p:cNvCxnSpPr/>
          <p:nvPr userDrawn="1"/>
        </p:nvCxnSpPr>
        <p:spPr>
          <a:xfrm>
            <a:off x="2895600" y="4716463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A3DF26A1-767A-480B-BB88-C637DACEB87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5A991D21-98F2-4EBC-A6B3-AE834FE1DF70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166E373C-DFF6-4283-8A6B-96A18302D59E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710F1BEE-7C31-455D-9B35-FB8934A61758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262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67818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</a:rPr>
              <a:t>Chapter 15</a:t>
            </a:r>
          </a:p>
          <a:p>
            <a:r>
              <a:rPr lang="en-US" sz="3200" b="1">
                <a:latin typeface="Times New Roman" pitchFamily="18" charset="0"/>
              </a:rPr>
              <a:t>IT Governance and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Specific Governance Structures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Board responsibility for IT</a:t>
            </a:r>
          </a:p>
          <a:p>
            <a:r>
              <a:rPr lang="en-US" smtClean="0"/>
              <a:t>Senior leadership forum that oversees and guides IT</a:t>
            </a:r>
          </a:p>
          <a:p>
            <a:r>
              <a:rPr lang="en-US" smtClean="0"/>
              <a:t>Initiative specific committees and roles</a:t>
            </a:r>
          </a:p>
          <a:p>
            <a:r>
              <a:rPr lang="en-US" smtClean="0"/>
              <a:t>IT liaison relationships</a:t>
            </a:r>
          </a:p>
          <a:p>
            <a:r>
              <a:rPr lang="en-US" smtClean="0"/>
              <a:t>The Chief Information Officer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Example Board IT Committee Charter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Review and critique IT application, technical and organizational strategies</a:t>
            </a:r>
          </a:p>
          <a:p>
            <a:pPr>
              <a:lnSpc>
                <a:spcPct val="90000"/>
              </a:lnSpc>
            </a:pPr>
            <a:r>
              <a:rPr lang="en-US" smtClean="0"/>
              <a:t>Review and critique overall IT tactical plans and budgets</a:t>
            </a:r>
          </a:p>
          <a:p>
            <a:pPr>
              <a:lnSpc>
                <a:spcPct val="90000"/>
              </a:lnSpc>
            </a:pPr>
            <a:r>
              <a:rPr lang="en-US" smtClean="0"/>
              <a:t>Discuss and provide advice on major IT issues and challenges</a:t>
            </a:r>
          </a:p>
          <a:p>
            <a:pPr>
              <a:lnSpc>
                <a:spcPct val="90000"/>
              </a:lnSpc>
            </a:pPr>
            <a:r>
              <a:rPr lang="en-US" smtClean="0"/>
              <a:t>Explore opportunities to leverage vendor partnerships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Two Major Forms of Senior Leadership Forum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Executive committee with IT decision making responsibilities</a:t>
            </a:r>
          </a:p>
          <a:p>
            <a:r>
              <a:rPr lang="en-US" smtClean="0"/>
              <a:t>IT Steering Committee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IT Liaison Responsibilities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Develop working relationships with user leadership</a:t>
            </a:r>
          </a:p>
          <a:p>
            <a:pPr>
              <a:lnSpc>
                <a:spcPct val="90000"/>
              </a:lnSpc>
            </a:pPr>
            <a:r>
              <a:rPr lang="en-US" smtClean="0"/>
              <a:t>Communicate the IT issues and needs of users</a:t>
            </a:r>
          </a:p>
          <a:p>
            <a:pPr>
              <a:lnSpc>
                <a:spcPct val="90000"/>
              </a:lnSpc>
            </a:pPr>
            <a:r>
              <a:rPr lang="en-US" smtClean="0"/>
              <a:t>Work with user leadership to ensure appropriate IT representation on task forces and committees</a:t>
            </a:r>
          </a:p>
          <a:p>
            <a:pPr>
              <a:lnSpc>
                <a:spcPct val="90000"/>
              </a:lnSpc>
            </a:pPr>
            <a:r>
              <a:rPr lang="en-US" smtClean="0"/>
              <a:t>Communicate IT plans and policies with user leadership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Lessons Learned on Effective Application of IT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Individuals and leadership matter</a:t>
            </a:r>
          </a:p>
          <a:p>
            <a:r>
              <a:rPr lang="en-US" smtClean="0"/>
              <a:t>Relationships are critical</a:t>
            </a:r>
          </a:p>
          <a:p>
            <a:r>
              <a:rPr lang="en-US" smtClean="0"/>
              <a:t>The technology and technical infrastructure enables and hinders</a:t>
            </a:r>
          </a:p>
          <a:p>
            <a:r>
              <a:rPr lang="en-US" smtClean="0"/>
              <a:t>The organization must encourage innovation</a:t>
            </a:r>
          </a:p>
          <a:p>
            <a:r>
              <a:rPr lang="en-US" smtClean="0"/>
              <a:t>True innovation takes time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Lessons Learned on Effective Application of IT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Evaluation of IT opportunities must be thoughtful</a:t>
            </a:r>
          </a:p>
          <a:p>
            <a:r>
              <a:rPr lang="en-US" smtClean="0"/>
              <a:t>Processes, data and differentiation form the basis of innovation</a:t>
            </a:r>
          </a:p>
          <a:p>
            <a:r>
              <a:rPr lang="en-US" smtClean="0"/>
              <a:t>Alignment must be mature and strong</a:t>
            </a:r>
          </a:p>
          <a:p>
            <a:r>
              <a:rPr lang="en-US" smtClean="0"/>
              <a:t>A robust IT Asset is critical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IT Budget Facts and Figures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Health care providers spent $20B on IT hardware, software and services in 2011</a:t>
            </a:r>
          </a:p>
          <a:p>
            <a:pPr>
              <a:lnSpc>
                <a:spcPct val="90000"/>
              </a:lnSpc>
            </a:pPr>
            <a:r>
              <a:rPr lang="en-US" smtClean="0"/>
              <a:t>Health care organizations will spend about 2.7% of revenues on IT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Banks will spend about 5.1%</a:t>
            </a:r>
          </a:p>
          <a:p>
            <a:pPr>
              <a:lnSpc>
                <a:spcPct val="90000"/>
              </a:lnSpc>
            </a:pPr>
            <a:r>
              <a:rPr lang="en-US" smtClean="0"/>
              <a:t>The IT capital budget is typically 15% to 30% of the health care organizations total capital budget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Budget Development Techniques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Define budget categories</a:t>
            </a:r>
          </a:p>
          <a:p>
            <a:pPr lvl="1">
              <a:buClr>
                <a:schemeClr val="hlink"/>
              </a:buClr>
            </a:pPr>
            <a:r>
              <a:rPr lang="en-US" smtClean="0"/>
              <a:t>Support vs ongoing vs new</a:t>
            </a:r>
          </a:p>
          <a:p>
            <a:pPr lvl="1">
              <a:buClr>
                <a:schemeClr val="hlink"/>
              </a:buClr>
            </a:pPr>
            <a:r>
              <a:rPr lang="en-US" smtClean="0"/>
              <a:t>Operations vs strategic</a:t>
            </a:r>
          </a:p>
          <a:p>
            <a:r>
              <a:rPr lang="en-US" smtClean="0"/>
              <a:t>Set targets by category and overall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1981200" y="3979863"/>
          <a:ext cx="6781800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Document" r:id="rId3" imgW="6135840" imgH="2090160" progId="Word.Document.8">
                  <p:embed/>
                </p:oleObj>
              </mc:Choice>
              <mc:Fallback>
                <p:oleObj name="Document" r:id="rId3" imgW="6135840" imgH="209016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79863"/>
                        <a:ext cx="6781800" cy="209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Budget Development Techniques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524000"/>
            <a:ext cx="7924800" cy="4876800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sz="2800" smtClean="0"/>
              <a:t>Fund required projects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smtClean="0"/>
              <a:t>Regulation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smtClean="0"/>
              <a:t>Impending peril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smtClean="0"/>
              <a:t>Examine opportunities to: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smtClean="0"/>
              <a:t>Defer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smtClean="0"/>
              <a:t>Minimize scope but keep progress moving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smtClean="0"/>
              <a:t>Say no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smtClean="0"/>
              <a:t>Prioritize (as a management team exercise):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smtClean="0"/>
              <a:t>Pair-wise choices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smtClean="0"/>
              <a:t>Multi-attribute scoring and ranking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smtClean="0"/>
              <a:t>Make final decisions about funding, ability to manage the portfolio and gaps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676400" y="0"/>
            <a:ext cx="6858000" cy="1524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993300"/>
                </a:solidFill>
                <a:effectLst/>
                <a:latin typeface="Calisto MT"/>
              </a:rPr>
              <a:t>IT Budget and Agenda Development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114800" y="1828800"/>
            <a:ext cx="1676400" cy="19050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Organization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IT Budget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Decision 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Process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324600" y="1905000"/>
            <a:ext cx="2590800" cy="11430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IT Budget to Support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Current Systems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6400800" y="3657600"/>
            <a:ext cx="2514600" cy="11430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Budget Targets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76400" y="1905000"/>
            <a:ext cx="2133600" cy="1066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Strategic IT 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Initiatives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676400" y="3581400"/>
            <a:ext cx="2209800" cy="13716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IT Initiatives to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Support Current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Operations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3810000" y="2895600"/>
            <a:ext cx="2286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3048000" y="3429000"/>
            <a:ext cx="106680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>
            <a:off x="5867400" y="3048000"/>
            <a:ext cx="457200" cy="76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H="1" flipV="1">
            <a:off x="5791200" y="3733800"/>
            <a:ext cx="53340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4114800" y="4953000"/>
            <a:ext cx="1676400" cy="9906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IT Budget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and Agenda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4876800" y="3733800"/>
            <a:ext cx="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Outline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IT Governance</a:t>
            </a:r>
          </a:p>
          <a:p>
            <a:r>
              <a:rPr lang="en-US" smtClean="0"/>
              <a:t>Organizational effectiveness in IT</a:t>
            </a:r>
          </a:p>
          <a:p>
            <a:r>
              <a:rPr lang="en-US" smtClean="0"/>
              <a:t>IT budget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Comments on IT Budget Development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IT budget development is a highly imperfect process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Business sponsors should defend their IT initiatives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Do not separate the IT budget discussion from the overall budget discussion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Ensure that there is a thoughtful balance between support and new/ongoing initiatives and between operational and strategic projects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Summary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Well developed and maintained IT governance is a critical undertaking of senior leadership</a:t>
            </a:r>
          </a:p>
          <a:p>
            <a:pPr>
              <a:lnSpc>
                <a:spcPct val="90000"/>
              </a:lnSpc>
            </a:pPr>
            <a:r>
              <a:rPr lang="en-US" smtClean="0"/>
              <a:t>Leadership must take steps to improve the organization’s ability to effectively apply IT</a:t>
            </a:r>
          </a:p>
          <a:p>
            <a:pPr>
              <a:lnSpc>
                <a:spcPct val="90000"/>
              </a:lnSpc>
            </a:pPr>
            <a:r>
              <a:rPr lang="en-US" smtClean="0"/>
              <a:t>One of the most important processes in managing IT is the development of the IT budget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Governance Involves: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Determining the distribution of IT decision making responsibilities</a:t>
            </a:r>
          </a:p>
          <a:p>
            <a:pPr>
              <a:lnSpc>
                <a:spcPct val="90000"/>
              </a:lnSpc>
            </a:pPr>
            <a:r>
              <a:rPr lang="en-US" smtClean="0"/>
              <a:t>Developing processes for making decisions regarding: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strategy development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initiative prioritization and budgeting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project management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architecture and infrastructure management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Governance Involves: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Defining the roles that various organizational members and committees have for IT</a:t>
            </a:r>
          </a:p>
          <a:p>
            <a:r>
              <a:rPr lang="en-US" smtClean="0"/>
              <a:t>Defining policies and procedures that govern organizational use of IT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Governance Mechanisms Characteristics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Fair and objective</a:t>
            </a:r>
          </a:p>
          <a:p>
            <a:r>
              <a:rPr lang="en-US" smtClean="0"/>
              <a:t>Efficient and timely</a:t>
            </a:r>
          </a:p>
          <a:p>
            <a:r>
              <a:rPr lang="en-US" smtClean="0"/>
              <a:t>Clear</a:t>
            </a:r>
          </a:p>
          <a:p>
            <a:r>
              <a:rPr lang="en-US" smtClean="0"/>
              <a:t>Adaptable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3400" y="304800"/>
            <a:ext cx="8458200" cy="9334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smtClean="0">
                <a:effectLst/>
                <a:latin typeface="Calisto MT"/>
              </a:rPr>
              <a:t>Five Major Components of IT Governance </a:t>
            </a:r>
            <a:br>
              <a:rPr lang="en-US" sz="4000" smtClean="0">
                <a:effectLst/>
                <a:latin typeface="Calisto MT"/>
              </a:rPr>
            </a:br>
            <a:r>
              <a:rPr lang="en-US" sz="1600" smtClean="0">
                <a:effectLst/>
                <a:latin typeface="Calisto MT"/>
              </a:rPr>
              <a:t>Weill and Ross, 2004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sz="2800" smtClean="0"/>
              <a:t>IT principles – high level statements about how IT is used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smtClean="0"/>
              <a:t>IT architecture – set of technical choices to guide the organization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smtClean="0"/>
              <a:t>IT infrastructure strategies – technical infrastructure needed to deliver reliable, secure and efficient services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smtClean="0"/>
              <a:t>Business applications – process of identifying needed applications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smtClean="0"/>
              <a:t>IT investment and prioritization – mechanism for making decisions about project approvals and budgets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IT Organization Responsibilities </a:t>
            </a:r>
            <a:r>
              <a:rPr lang="en-US" sz="1600" smtClean="0">
                <a:effectLst/>
                <a:latin typeface="Calisto MT"/>
              </a:rPr>
              <a:t>Applegate, Austin and McFarlan, 2003</a:t>
            </a:r>
            <a:endParaRPr lang="en-US" smtClean="0">
              <a:effectLst/>
              <a:latin typeface="Calisto MT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Developing and managing the architectural plan</a:t>
            </a:r>
          </a:p>
          <a:p>
            <a:r>
              <a:rPr lang="en-US" sz="2400" smtClean="0"/>
              <a:t>Developing IT standards</a:t>
            </a:r>
          </a:p>
          <a:p>
            <a:r>
              <a:rPr lang="en-US" sz="2400" smtClean="0"/>
              <a:t>Defining procedures to assess sourcing options</a:t>
            </a:r>
          </a:p>
          <a:p>
            <a:r>
              <a:rPr lang="en-US" sz="2400" smtClean="0"/>
              <a:t>Managing the portfolio of applications, infrastructure and services</a:t>
            </a:r>
          </a:p>
          <a:p>
            <a:r>
              <a:rPr lang="en-US" sz="2400" smtClean="0"/>
              <a:t>Managing the professional development of the IT staff</a:t>
            </a:r>
          </a:p>
          <a:p>
            <a:r>
              <a:rPr lang="en-US" sz="2400" smtClean="0"/>
              <a:t>Establishing communication mechanisms</a:t>
            </a:r>
          </a:p>
          <a:p>
            <a:r>
              <a:rPr lang="en-US" sz="2400" smtClean="0"/>
              <a:t>Maintaining relationships with IT suppliers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User Responsibilities </a:t>
            </a:r>
            <a:br>
              <a:rPr lang="en-US" smtClean="0">
                <a:effectLst/>
                <a:latin typeface="Calisto MT"/>
              </a:rPr>
            </a:br>
            <a:r>
              <a:rPr lang="en-US" sz="1600" smtClean="0">
                <a:effectLst/>
                <a:latin typeface="Calisto MT"/>
              </a:rPr>
              <a:t>Applegate, Austin and McFarlan, 2003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Understanding the IT activities that support their function</a:t>
            </a:r>
          </a:p>
          <a:p>
            <a:r>
              <a:rPr lang="en-US" sz="2400" smtClean="0"/>
              <a:t>Ensuring that the goals of IT initiatives reflect the function’s needs</a:t>
            </a:r>
          </a:p>
          <a:p>
            <a:r>
              <a:rPr lang="en-US" sz="2400" smtClean="0"/>
              <a:t>Developing specifications for IT projects</a:t>
            </a:r>
          </a:p>
          <a:p>
            <a:r>
              <a:rPr lang="en-US" sz="2400" smtClean="0"/>
              <a:t>Providing feedback to IT on implementation issues, application enhancements and IT support</a:t>
            </a:r>
          </a:p>
          <a:p>
            <a:r>
              <a:rPr lang="en-US" sz="2400" smtClean="0"/>
              <a:t>Ensuring that applications function properly</a:t>
            </a:r>
          </a:p>
          <a:p>
            <a:r>
              <a:rPr lang="en-US" sz="2400" smtClean="0"/>
              <a:t>Participating in developing the IT agenda and priorities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81000" y="274638"/>
            <a:ext cx="8305800" cy="155416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Senior Management Responsibilities </a:t>
            </a:r>
            <a:br>
              <a:rPr lang="en-US" smtClean="0">
                <a:effectLst/>
                <a:latin typeface="Calisto MT"/>
              </a:rPr>
            </a:br>
            <a:r>
              <a:rPr lang="en-US" sz="1600" smtClean="0">
                <a:effectLst/>
                <a:latin typeface="Calisto MT"/>
              </a:rPr>
              <a:t>Applegate, Austin and McFarlan, 2003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Ensuring that the organization has an IT strategy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Balancing the perspectives of users and IT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Establishing processes for budgeting, acquiring and implementing applications and infrastructure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Ensuring that IT purchases conform to policies and procedures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Developing and modifying the responsibilities of IT and users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Ensuring that IT applications and activities conform to relevant regulations and internal controls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Encouraging IT experimentation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757</Words>
  <Application>Microsoft Office PowerPoint</Application>
  <PresentationFormat>On-screen Show (4:3)</PresentationFormat>
  <Paragraphs>130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Calisto MT</vt:lpstr>
      <vt:lpstr>Times New Roman</vt:lpstr>
      <vt:lpstr>Wingdings</vt:lpstr>
      <vt:lpstr>Office Theme</vt:lpstr>
      <vt:lpstr>Document</vt:lpstr>
      <vt:lpstr>PowerPoint Presentation</vt:lpstr>
      <vt:lpstr>Outline</vt:lpstr>
      <vt:lpstr>Governance Involves:</vt:lpstr>
      <vt:lpstr>Governance Involves:</vt:lpstr>
      <vt:lpstr>Governance Mechanisms Characteristics</vt:lpstr>
      <vt:lpstr>Five Major Components of IT Governance  Weill and Ross, 2004</vt:lpstr>
      <vt:lpstr>IT Organization Responsibilities Applegate, Austin and McFarlan, 2003</vt:lpstr>
      <vt:lpstr>User Responsibilities  Applegate, Austin and McFarlan, 2003</vt:lpstr>
      <vt:lpstr>Senior Management Responsibilities  Applegate, Austin and McFarlan, 2003</vt:lpstr>
      <vt:lpstr>Specific Governance Structures</vt:lpstr>
      <vt:lpstr>Example Board IT Committee Charter</vt:lpstr>
      <vt:lpstr>Two Major Forms of Senior Leadership Forum</vt:lpstr>
      <vt:lpstr>IT Liaison Responsibilities</vt:lpstr>
      <vt:lpstr>Lessons Learned on Effective Application of IT</vt:lpstr>
      <vt:lpstr>Lessons Learned on Effective Application of IT</vt:lpstr>
      <vt:lpstr>IT Budget Facts and Figures</vt:lpstr>
      <vt:lpstr>Budget Development Techniques</vt:lpstr>
      <vt:lpstr>Budget Development Techniques</vt:lpstr>
      <vt:lpstr>IT Budget and Agenda Development</vt:lpstr>
      <vt:lpstr>Comments on IT Budget Development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27</cp:revision>
  <dcterms:created xsi:type="dcterms:W3CDTF">2013-05-29T17:50:42Z</dcterms:created>
  <dcterms:modified xsi:type="dcterms:W3CDTF">2014-12-01T20:37:10Z</dcterms:modified>
</cp:coreProperties>
</file>